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4"/>
  </p:sldMasterIdLst>
  <p:notesMasterIdLst>
    <p:notesMasterId r:id="rId33"/>
  </p:notesMasterIdLst>
  <p:handoutMasterIdLst>
    <p:handoutMasterId r:id="rId34"/>
  </p:handoutMasterIdLst>
  <p:sldIdLst>
    <p:sldId id="256" r:id="rId5"/>
    <p:sldId id="488" r:id="rId6"/>
    <p:sldId id="258" r:id="rId7"/>
    <p:sldId id="464" r:id="rId8"/>
    <p:sldId id="460" r:id="rId9"/>
    <p:sldId id="462" r:id="rId10"/>
    <p:sldId id="467" r:id="rId11"/>
    <p:sldId id="468" r:id="rId12"/>
    <p:sldId id="469" r:id="rId13"/>
    <p:sldId id="470" r:id="rId14"/>
    <p:sldId id="471" r:id="rId15"/>
    <p:sldId id="472" r:id="rId16"/>
    <p:sldId id="466" r:id="rId17"/>
    <p:sldId id="473" r:id="rId18"/>
    <p:sldId id="474" r:id="rId19"/>
    <p:sldId id="475" r:id="rId20"/>
    <p:sldId id="476" r:id="rId21"/>
    <p:sldId id="477" r:id="rId22"/>
    <p:sldId id="478" r:id="rId23"/>
    <p:sldId id="480" r:id="rId24"/>
    <p:sldId id="479" r:id="rId25"/>
    <p:sldId id="481" r:id="rId26"/>
    <p:sldId id="482" r:id="rId27"/>
    <p:sldId id="484" r:id="rId28"/>
    <p:sldId id="483" r:id="rId29"/>
    <p:sldId id="485" r:id="rId30"/>
    <p:sldId id="486" r:id="rId31"/>
    <p:sldId id="487" r:id="rId32"/>
  </p:sldIdLst>
  <p:sldSz cx="9144000" cy="6858000" type="screen4x3"/>
  <p:notesSz cx="9928225" cy="6797675"/>
  <p:custDataLst>
    <p:tags r:id="rId35"/>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2121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765" autoAdjust="0"/>
    <p:restoredTop sz="94646" autoAdjust="0"/>
  </p:normalViewPr>
  <p:slideViewPr>
    <p:cSldViewPr>
      <p:cViewPr varScale="1">
        <p:scale>
          <a:sx n="82" d="100"/>
          <a:sy n="82" d="100"/>
        </p:scale>
        <p:origin x="1128" y="120"/>
      </p:cViewPr>
      <p:guideLst>
        <p:guide orient="horz" pos="2160"/>
        <p:guide pos="2880"/>
      </p:guideLst>
    </p:cSldViewPr>
  </p:slideViewPr>
  <p:outlineViewPr>
    <p:cViewPr>
      <p:scale>
        <a:sx n="33" d="100"/>
        <a:sy n="33" d="100"/>
      </p:scale>
      <p:origin x="30" y="5403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ableStyles" Target="tableStyles.xml"/><Relationship Id="rId21" Type="http://schemas.openxmlformats.org/officeDocument/2006/relationships/slide" Target="slides/slide17.xml"/><Relationship Id="rId34"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notesMaster" Target="notesMasters/notesMaster1.xml"/><Relationship Id="rId38"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tags" Target="tags/tag1.xml"/><Relationship Id="rId8" Type="http://schemas.openxmlformats.org/officeDocument/2006/relationships/slide" Target="slides/slide4.xml"/><Relationship Id="rId3"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39884"/>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5622594" y="0"/>
            <a:ext cx="4303313" cy="339884"/>
          </a:xfrm>
          <a:prstGeom prst="rect">
            <a:avLst/>
          </a:prstGeom>
        </p:spPr>
        <p:txBody>
          <a:bodyPr vert="horz" lIns="91440" tIns="45720" rIns="91440" bIns="45720" rtlCol="0"/>
          <a:lstStyle>
            <a:lvl1pPr algn="r">
              <a:defRPr sz="1200"/>
            </a:lvl1pPr>
          </a:lstStyle>
          <a:p>
            <a:fld id="{1105C127-53EC-4625-8674-123C41A42ABE}" type="datetimeFigureOut">
              <a:rPr lang="en-GB" smtClean="0"/>
              <a:pPr/>
              <a:t>04/04/2016</a:t>
            </a:fld>
            <a:endParaRPr lang="en-GB"/>
          </a:p>
        </p:txBody>
      </p:sp>
      <p:sp>
        <p:nvSpPr>
          <p:cNvPr id="4" name="Footer Placeholder 3"/>
          <p:cNvSpPr>
            <a:spLocks noGrp="1"/>
          </p:cNvSpPr>
          <p:nvPr>
            <p:ph type="ftr" sz="quarter" idx="2"/>
          </p:nvPr>
        </p:nvSpPr>
        <p:spPr>
          <a:xfrm>
            <a:off x="0" y="6456699"/>
            <a:ext cx="4303313" cy="339884"/>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5622594" y="6456699"/>
            <a:ext cx="4303313" cy="339884"/>
          </a:xfrm>
          <a:prstGeom prst="rect">
            <a:avLst/>
          </a:prstGeom>
        </p:spPr>
        <p:txBody>
          <a:bodyPr vert="horz" lIns="91440" tIns="45720" rIns="91440" bIns="45720" rtlCol="0" anchor="b"/>
          <a:lstStyle>
            <a:lvl1pPr algn="r">
              <a:defRPr sz="1200"/>
            </a:lvl1pPr>
          </a:lstStyle>
          <a:p>
            <a:fld id="{2D7700F7-D8A8-45F0-BED4-A73ECE481743}" type="slidenum">
              <a:rPr lang="en-GB" smtClean="0"/>
              <a:pPr/>
              <a:t>‹#›</a:t>
            </a:fld>
            <a:endParaRPr lang="en-GB"/>
          </a:p>
        </p:txBody>
      </p:sp>
    </p:spTree>
    <p:extLst>
      <p:ext uri="{BB962C8B-B14F-4D97-AF65-F5344CB8AC3E}">
        <p14:creationId xmlns:p14="http://schemas.microsoft.com/office/powerpoint/2010/main" val="1206332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5623699" y="0"/>
            <a:ext cx="4302230" cy="339884"/>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4/4/2016</a:t>
            </a:fld>
            <a:endParaRPr lang="en-GB"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992824" y="3228896"/>
            <a:ext cx="7942580" cy="305895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6456612"/>
            <a:ext cx="4302230" cy="33988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5623699" y="6456612"/>
            <a:ext cx="4302230" cy="339884"/>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extLst>
      <p:ext uri="{BB962C8B-B14F-4D97-AF65-F5344CB8AC3E}">
        <p14:creationId xmlns:p14="http://schemas.microsoft.com/office/powerpoint/2010/main" val="29239440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10</a:t>
            </a:fld>
            <a:endParaRPr lang="en-GB" dirty="0"/>
          </a:p>
        </p:txBody>
      </p:sp>
    </p:spTree>
    <p:extLst>
      <p:ext uri="{BB962C8B-B14F-4D97-AF65-F5344CB8AC3E}">
        <p14:creationId xmlns:p14="http://schemas.microsoft.com/office/powerpoint/2010/main" val="42105657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11</a:t>
            </a:fld>
            <a:endParaRPr lang="en-GB" dirty="0"/>
          </a:p>
        </p:txBody>
      </p:sp>
    </p:spTree>
    <p:extLst>
      <p:ext uri="{BB962C8B-B14F-4D97-AF65-F5344CB8AC3E}">
        <p14:creationId xmlns:p14="http://schemas.microsoft.com/office/powerpoint/2010/main" val="30568470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12</a:t>
            </a:fld>
            <a:endParaRPr lang="en-GB" dirty="0"/>
          </a:p>
        </p:txBody>
      </p:sp>
    </p:spTree>
    <p:extLst>
      <p:ext uri="{BB962C8B-B14F-4D97-AF65-F5344CB8AC3E}">
        <p14:creationId xmlns:p14="http://schemas.microsoft.com/office/powerpoint/2010/main" val="422506218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13</a:t>
            </a:fld>
            <a:endParaRPr lang="en-GB" dirty="0"/>
          </a:p>
        </p:txBody>
      </p:sp>
    </p:spTree>
    <p:extLst>
      <p:ext uri="{BB962C8B-B14F-4D97-AF65-F5344CB8AC3E}">
        <p14:creationId xmlns:p14="http://schemas.microsoft.com/office/powerpoint/2010/main" val="350059266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14</a:t>
            </a:fld>
            <a:endParaRPr lang="en-GB" dirty="0"/>
          </a:p>
        </p:txBody>
      </p:sp>
    </p:spTree>
    <p:extLst>
      <p:ext uri="{BB962C8B-B14F-4D97-AF65-F5344CB8AC3E}">
        <p14:creationId xmlns:p14="http://schemas.microsoft.com/office/powerpoint/2010/main" val="176540800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15</a:t>
            </a:fld>
            <a:endParaRPr lang="en-GB" dirty="0"/>
          </a:p>
        </p:txBody>
      </p:sp>
    </p:spTree>
    <p:extLst>
      <p:ext uri="{BB962C8B-B14F-4D97-AF65-F5344CB8AC3E}">
        <p14:creationId xmlns:p14="http://schemas.microsoft.com/office/powerpoint/2010/main" val="138165996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16</a:t>
            </a:fld>
            <a:endParaRPr lang="en-GB" dirty="0"/>
          </a:p>
        </p:txBody>
      </p:sp>
    </p:spTree>
    <p:extLst>
      <p:ext uri="{BB962C8B-B14F-4D97-AF65-F5344CB8AC3E}">
        <p14:creationId xmlns:p14="http://schemas.microsoft.com/office/powerpoint/2010/main" val="29084537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17</a:t>
            </a:fld>
            <a:endParaRPr lang="en-GB" dirty="0"/>
          </a:p>
        </p:txBody>
      </p:sp>
    </p:spTree>
    <p:extLst>
      <p:ext uri="{BB962C8B-B14F-4D97-AF65-F5344CB8AC3E}">
        <p14:creationId xmlns:p14="http://schemas.microsoft.com/office/powerpoint/2010/main" val="60206951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18</a:t>
            </a:fld>
            <a:endParaRPr lang="en-GB" dirty="0"/>
          </a:p>
        </p:txBody>
      </p:sp>
    </p:spTree>
    <p:extLst>
      <p:ext uri="{BB962C8B-B14F-4D97-AF65-F5344CB8AC3E}">
        <p14:creationId xmlns:p14="http://schemas.microsoft.com/office/powerpoint/2010/main" val="26393165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19</a:t>
            </a:fld>
            <a:endParaRPr lang="en-GB" dirty="0"/>
          </a:p>
        </p:txBody>
      </p:sp>
    </p:spTree>
    <p:extLst>
      <p:ext uri="{BB962C8B-B14F-4D97-AF65-F5344CB8AC3E}">
        <p14:creationId xmlns:p14="http://schemas.microsoft.com/office/powerpoint/2010/main" val="23776421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extLst>
      <p:ext uri="{BB962C8B-B14F-4D97-AF65-F5344CB8AC3E}">
        <p14:creationId xmlns:p14="http://schemas.microsoft.com/office/powerpoint/2010/main" val="143930162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20</a:t>
            </a:fld>
            <a:endParaRPr lang="en-GB" dirty="0"/>
          </a:p>
        </p:txBody>
      </p:sp>
    </p:spTree>
    <p:extLst>
      <p:ext uri="{BB962C8B-B14F-4D97-AF65-F5344CB8AC3E}">
        <p14:creationId xmlns:p14="http://schemas.microsoft.com/office/powerpoint/2010/main" val="422872205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21</a:t>
            </a:fld>
            <a:endParaRPr lang="en-GB" dirty="0"/>
          </a:p>
        </p:txBody>
      </p:sp>
    </p:spTree>
    <p:extLst>
      <p:ext uri="{BB962C8B-B14F-4D97-AF65-F5344CB8AC3E}">
        <p14:creationId xmlns:p14="http://schemas.microsoft.com/office/powerpoint/2010/main" val="397841421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22</a:t>
            </a:fld>
            <a:endParaRPr lang="en-GB" dirty="0"/>
          </a:p>
        </p:txBody>
      </p:sp>
    </p:spTree>
    <p:extLst>
      <p:ext uri="{BB962C8B-B14F-4D97-AF65-F5344CB8AC3E}">
        <p14:creationId xmlns:p14="http://schemas.microsoft.com/office/powerpoint/2010/main" val="81749228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23</a:t>
            </a:fld>
            <a:endParaRPr lang="en-GB" dirty="0"/>
          </a:p>
        </p:txBody>
      </p:sp>
    </p:spTree>
    <p:extLst>
      <p:ext uri="{BB962C8B-B14F-4D97-AF65-F5344CB8AC3E}">
        <p14:creationId xmlns:p14="http://schemas.microsoft.com/office/powerpoint/2010/main" val="111877467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24</a:t>
            </a:fld>
            <a:endParaRPr lang="en-GB" dirty="0"/>
          </a:p>
        </p:txBody>
      </p:sp>
    </p:spTree>
    <p:extLst>
      <p:ext uri="{BB962C8B-B14F-4D97-AF65-F5344CB8AC3E}">
        <p14:creationId xmlns:p14="http://schemas.microsoft.com/office/powerpoint/2010/main" val="400126066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25</a:t>
            </a:fld>
            <a:endParaRPr lang="en-GB" dirty="0"/>
          </a:p>
        </p:txBody>
      </p:sp>
    </p:spTree>
    <p:extLst>
      <p:ext uri="{BB962C8B-B14F-4D97-AF65-F5344CB8AC3E}">
        <p14:creationId xmlns:p14="http://schemas.microsoft.com/office/powerpoint/2010/main" val="113223208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26</a:t>
            </a:fld>
            <a:endParaRPr lang="en-GB" dirty="0"/>
          </a:p>
        </p:txBody>
      </p:sp>
    </p:spTree>
    <p:extLst>
      <p:ext uri="{BB962C8B-B14F-4D97-AF65-F5344CB8AC3E}">
        <p14:creationId xmlns:p14="http://schemas.microsoft.com/office/powerpoint/2010/main" val="263221667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27</a:t>
            </a:fld>
            <a:endParaRPr lang="en-GB" dirty="0"/>
          </a:p>
        </p:txBody>
      </p:sp>
    </p:spTree>
    <p:extLst>
      <p:ext uri="{BB962C8B-B14F-4D97-AF65-F5344CB8AC3E}">
        <p14:creationId xmlns:p14="http://schemas.microsoft.com/office/powerpoint/2010/main" val="275584037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28</a:t>
            </a:fld>
            <a:endParaRPr lang="en-GB" dirty="0"/>
          </a:p>
        </p:txBody>
      </p:sp>
    </p:spTree>
    <p:extLst>
      <p:ext uri="{BB962C8B-B14F-4D97-AF65-F5344CB8AC3E}">
        <p14:creationId xmlns:p14="http://schemas.microsoft.com/office/powerpoint/2010/main" val="39990216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extLst>
      <p:ext uri="{BB962C8B-B14F-4D97-AF65-F5344CB8AC3E}">
        <p14:creationId xmlns:p14="http://schemas.microsoft.com/office/powerpoint/2010/main" val="38750005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extLst>
      <p:ext uri="{BB962C8B-B14F-4D97-AF65-F5344CB8AC3E}">
        <p14:creationId xmlns:p14="http://schemas.microsoft.com/office/powerpoint/2010/main" val="24691644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extLst>
      <p:ext uri="{BB962C8B-B14F-4D97-AF65-F5344CB8AC3E}">
        <p14:creationId xmlns:p14="http://schemas.microsoft.com/office/powerpoint/2010/main" val="19287208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a:t>
            </a:fld>
            <a:endParaRPr lang="en-GB" dirty="0"/>
          </a:p>
        </p:txBody>
      </p:sp>
    </p:spTree>
    <p:extLst>
      <p:ext uri="{BB962C8B-B14F-4D97-AF65-F5344CB8AC3E}">
        <p14:creationId xmlns:p14="http://schemas.microsoft.com/office/powerpoint/2010/main" val="30436078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a:t>
            </a:fld>
            <a:endParaRPr lang="en-GB" dirty="0"/>
          </a:p>
        </p:txBody>
      </p:sp>
    </p:spTree>
    <p:extLst>
      <p:ext uri="{BB962C8B-B14F-4D97-AF65-F5344CB8AC3E}">
        <p14:creationId xmlns:p14="http://schemas.microsoft.com/office/powerpoint/2010/main" val="332521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a:t>
            </a:fld>
            <a:endParaRPr lang="en-GB" dirty="0"/>
          </a:p>
        </p:txBody>
      </p:sp>
    </p:spTree>
    <p:extLst>
      <p:ext uri="{BB962C8B-B14F-4D97-AF65-F5344CB8AC3E}">
        <p14:creationId xmlns:p14="http://schemas.microsoft.com/office/powerpoint/2010/main" val="24026614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a:t>
            </a:fld>
            <a:endParaRPr lang="en-GB" dirty="0"/>
          </a:p>
        </p:txBody>
      </p:sp>
    </p:spTree>
    <p:extLst>
      <p:ext uri="{BB962C8B-B14F-4D97-AF65-F5344CB8AC3E}">
        <p14:creationId xmlns:p14="http://schemas.microsoft.com/office/powerpoint/2010/main" val="227808924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slide" Target="../slides/slide22.xml"/><Relationship Id="rId3" Type="http://schemas.openxmlformats.org/officeDocument/2006/relationships/slide" Target="../slides/slide3.xml"/><Relationship Id="rId7" Type="http://schemas.openxmlformats.org/officeDocument/2006/relationships/slide" Target="../slides/slide26.xml"/><Relationship Id="rId2" Type="http://schemas.openxmlformats.org/officeDocument/2006/relationships/slide" Target="../slides/slide6.xml"/><Relationship Id="rId1" Type="http://schemas.openxmlformats.org/officeDocument/2006/relationships/slideMaster" Target="../slideMasters/slideMaster1.xml"/><Relationship Id="rId6" Type="http://schemas.openxmlformats.org/officeDocument/2006/relationships/image" Target="../media/image2.jpeg"/><Relationship Id="rId5" Type="http://schemas.openxmlformats.org/officeDocument/2006/relationships/slide" Target="../slides/slide18.xml"/><Relationship Id="rId4" Type="http://schemas.openxmlformats.org/officeDocument/2006/relationships/slide" Target="../slides/slide14.xml"/><Relationship Id="rId9" Type="http://schemas.openxmlformats.org/officeDocument/2006/relationships/slide" Target="../slides/slide2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LO1 1-7">
    <p:spTree>
      <p:nvGrpSpPr>
        <p:cNvPr id="1" name=""/>
        <p:cNvGrpSpPr/>
        <p:nvPr/>
      </p:nvGrpSpPr>
      <p:grpSpPr>
        <a:xfrm>
          <a:off x="0" y="0"/>
          <a:ext cx="0" cy="0"/>
          <a:chOff x="0" y="0"/>
          <a:chExt cx="0" cy="0"/>
        </a:xfrm>
      </p:grpSpPr>
      <p:sp>
        <p:nvSpPr>
          <p:cNvPr id="6" name="Title 5"/>
          <p:cNvSpPr>
            <a:spLocks noGrp="1"/>
          </p:cNvSpPr>
          <p:nvPr>
            <p:ph type="title"/>
          </p:nvPr>
        </p:nvSpPr>
        <p:spPr>
          <a:xfrm>
            <a:off x="214282" y="0"/>
            <a:ext cx="7382054" cy="739756"/>
          </a:xfrm>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a:p>
        </p:txBody>
      </p:sp>
      <p:sp>
        <p:nvSpPr>
          <p:cNvPr id="4" name="Round Same Side Corner Rectangle 3">
            <a:hlinkClick r:id="rId2" action="ppaction://hlinksldjump"/>
          </p:cNvPr>
          <p:cNvSpPr/>
          <p:nvPr/>
        </p:nvSpPr>
        <p:spPr>
          <a:xfrm>
            <a:off x="2296933" y="692696"/>
            <a:ext cx="540016"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5.2.1</a:t>
            </a:r>
            <a:endParaRPr lang="en-GB" sz="2000" b="1" dirty="0">
              <a:latin typeface="Arial" panose="020B0604020202020204" pitchFamily="34" charset="0"/>
              <a:cs typeface="Arial" panose="020B0604020202020204" pitchFamily="34" charset="0"/>
            </a:endParaRPr>
          </a:p>
        </p:txBody>
      </p:sp>
      <p:sp>
        <p:nvSpPr>
          <p:cNvPr id="5" name="Round Same Side Corner Rectangle 4">
            <a:hlinkClick r:id="rId3" action="ppaction://hlinksldjump"/>
          </p:cNvPr>
          <p:cNvSpPr/>
          <p:nvPr/>
        </p:nvSpPr>
        <p:spPr>
          <a:xfrm>
            <a:off x="239397" y="692696"/>
            <a:ext cx="1092244"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lIns="0" tIns="0" rIns="0" bIns="0" rtlCol="0" anchor="ctr"/>
          <a:lstStyle/>
          <a:p>
            <a:pPr algn="ctr"/>
            <a:r>
              <a:rPr lang="en-GB" b="1" dirty="0" smtClean="0">
                <a:latin typeface="Arial" panose="020B0604020202020204" pitchFamily="34" charset="0"/>
                <a:cs typeface="Arial" panose="020B0604020202020204" pitchFamily="34" charset="0"/>
              </a:rPr>
              <a:t>Scenario</a:t>
            </a:r>
            <a:endParaRPr lang="en-GB" b="1" dirty="0">
              <a:latin typeface="Arial" panose="020B0604020202020204" pitchFamily="34" charset="0"/>
              <a:cs typeface="Arial" panose="020B0604020202020204" pitchFamily="34" charset="0"/>
            </a:endParaRPr>
          </a:p>
        </p:txBody>
      </p:sp>
      <p:sp>
        <p:nvSpPr>
          <p:cNvPr id="7" name="Round Same Side Corner Rectangle 6">
            <a:hlinkClick r:id="rId4" action="ppaction://hlinksldjump"/>
          </p:cNvPr>
          <p:cNvSpPr/>
          <p:nvPr/>
        </p:nvSpPr>
        <p:spPr>
          <a:xfrm>
            <a:off x="2881561" y="692696"/>
            <a:ext cx="540016"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5.2.2</a:t>
            </a:r>
            <a:endParaRPr lang="en-GB" sz="2000" b="1" dirty="0">
              <a:latin typeface="Arial" panose="020B0604020202020204" pitchFamily="34" charset="0"/>
              <a:cs typeface="Arial" panose="020B0604020202020204" pitchFamily="34" charset="0"/>
            </a:endParaRPr>
          </a:p>
        </p:txBody>
      </p:sp>
      <p:sp>
        <p:nvSpPr>
          <p:cNvPr id="8" name="Round Same Side Corner Rectangle 7">
            <a:hlinkClick r:id="" action="ppaction://noaction"/>
          </p:cNvPr>
          <p:cNvSpPr/>
          <p:nvPr/>
        </p:nvSpPr>
        <p:spPr>
          <a:xfrm>
            <a:off x="1376253" y="692696"/>
            <a:ext cx="876068"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400" b="1" dirty="0" smtClean="0">
                <a:latin typeface="Arial" panose="020B0604020202020204" pitchFamily="34" charset="0"/>
                <a:cs typeface="Arial" panose="020B0604020202020204" pitchFamily="34" charset="0"/>
              </a:rPr>
              <a:t>Glossary</a:t>
            </a:r>
            <a:endParaRPr lang="en-GB" sz="2400" b="1" dirty="0">
              <a:latin typeface="Arial" panose="020B0604020202020204" pitchFamily="34" charset="0"/>
              <a:cs typeface="Arial" panose="020B0604020202020204" pitchFamily="34" charset="0"/>
            </a:endParaRPr>
          </a:p>
        </p:txBody>
      </p:sp>
      <p:sp>
        <p:nvSpPr>
          <p:cNvPr id="11" name="Round Same Side Corner Rectangle 10">
            <a:hlinkClick r:id="rId5" action="ppaction://hlinksldjump"/>
          </p:cNvPr>
          <p:cNvSpPr/>
          <p:nvPr/>
        </p:nvSpPr>
        <p:spPr>
          <a:xfrm>
            <a:off x="3466189" y="692696"/>
            <a:ext cx="540016"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5.2.3</a:t>
            </a:r>
            <a:endParaRPr lang="en-GB" sz="2000" b="1" dirty="0">
              <a:latin typeface="Arial" panose="020B0604020202020204" pitchFamily="34" charset="0"/>
              <a:cs typeface="Arial" panose="020B0604020202020204" pitchFamily="34" charset="0"/>
            </a:endParaRPr>
          </a:p>
        </p:txBody>
      </p:sp>
      <p:sp>
        <p:nvSpPr>
          <p:cNvPr id="16" name="Rectangle 3"/>
          <p:cNvSpPr>
            <a:spLocks noChangeArrowheads="1"/>
          </p:cNvSpPr>
          <p:nvPr/>
        </p:nvSpPr>
        <p:spPr bwMode="auto">
          <a:xfrm>
            <a:off x="323850" y="1196974"/>
            <a:ext cx="8496300" cy="359817"/>
          </a:xfrm>
          <a:prstGeom prst="rect">
            <a:avLst/>
          </a:prstGeom>
          <a:gradFill rotWithShape="0">
            <a:gsLst>
              <a:gs pos="0">
                <a:srgbClr val="FFFFFF"/>
              </a:gs>
              <a:gs pos="100000">
                <a:srgbClr val="E5B8B7"/>
              </a:gs>
            </a:gsLst>
            <a:lin ang="5400000" scaled="1"/>
          </a:gradFill>
          <a:ln w="12700">
            <a:solidFill>
              <a:srgbClr val="D99594"/>
            </a:solidFill>
            <a:miter lim="800000"/>
            <a:headEnd/>
            <a:tailEnd/>
          </a:ln>
          <a:effectLst>
            <a:outerShdw dist="28398" dir="3806097" algn="ctr" rotWithShape="0">
              <a:srgbClr val="622423">
                <a:alpha val="50000"/>
              </a:srgbClr>
            </a:outerShdw>
          </a:effectLst>
        </p:spPr>
        <p:txBody>
          <a:bodyPr/>
          <a:lstStyle/>
          <a:p>
            <a:r>
              <a:rPr lang="en-US" sz="1600" b="1" dirty="0" smtClean="0">
                <a:latin typeface="Calibri" pitchFamily="34" charset="0"/>
                <a:ea typeface="Calibri" pitchFamily="34" charset="0"/>
                <a:cs typeface="Calibri" pitchFamily="34" charset="0"/>
              </a:rPr>
              <a:t>LO2:</a:t>
            </a:r>
            <a:r>
              <a:rPr lang="en-US" sz="1600" dirty="0" smtClean="0">
                <a:latin typeface="Calibri" pitchFamily="34" charset="0"/>
                <a:ea typeface="Calibri" pitchFamily="34" charset="0"/>
                <a:cs typeface="Calibri" pitchFamily="34" charset="0"/>
              </a:rPr>
              <a:t> </a:t>
            </a:r>
            <a:r>
              <a:rPr lang="en-GB" sz="1600" dirty="0" smtClean="0">
                <a:latin typeface="Calibri" pitchFamily="34" charset="0"/>
              </a:rPr>
              <a:t>Be able to </a:t>
            </a:r>
            <a:r>
              <a:rPr lang="en-GB" sz="1600" dirty="0" smtClean="0"/>
              <a:t>prepare a</a:t>
            </a:r>
            <a:r>
              <a:rPr lang="en-GB" sz="1600" baseline="0" dirty="0" smtClean="0"/>
              <a:t> effective Splash Screen and Navigation Screen</a:t>
            </a:r>
            <a:endParaRPr lang="en-ZA" sz="1600" dirty="0">
              <a:latin typeface="Calibri" pitchFamily="34" charset="0"/>
              <a:ea typeface="Calibri" pitchFamily="34" charset="0"/>
              <a:cs typeface="Calibri" pitchFamily="34" charset="0"/>
            </a:endParaRPr>
          </a:p>
        </p:txBody>
      </p:sp>
      <p:pic>
        <p:nvPicPr>
          <p:cNvPr id="22" name="Picture 21" descr="111004 logo tbs rehab slogan and  hi def.jpg"/>
          <p:cNvPicPr/>
          <p:nvPr userDrawn="1"/>
        </p:nvPicPr>
        <p:blipFill>
          <a:blip r:embed="rId6" cstate="screen">
            <a:extLst>
              <a:ext uri="{28A0092B-C50C-407E-A947-70E740481C1C}">
                <a14:useLocalDpi xmlns:a14="http://schemas.microsoft.com/office/drawing/2010/main"/>
              </a:ext>
            </a:extLst>
          </a:blip>
          <a:stretch>
            <a:fillRect/>
          </a:stretch>
        </p:blipFill>
        <p:spPr>
          <a:xfrm>
            <a:off x="7724157" y="44624"/>
            <a:ext cx="1384347" cy="1007391"/>
          </a:xfrm>
          <a:prstGeom prst="rect">
            <a:avLst/>
          </a:prstGeom>
        </p:spPr>
      </p:pic>
      <p:sp>
        <p:nvSpPr>
          <p:cNvPr id="14" name="Round Same Side Corner Rectangle 13">
            <a:hlinkClick r:id="rId7" action="ppaction://hlinksldjump"/>
          </p:cNvPr>
          <p:cNvSpPr/>
          <p:nvPr userDrawn="1"/>
        </p:nvSpPr>
        <p:spPr>
          <a:xfrm>
            <a:off x="5220072" y="692696"/>
            <a:ext cx="1368152"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400" b="1" dirty="0" smtClean="0">
                <a:latin typeface="Arial" panose="020B0604020202020204" pitchFamily="34" charset="0"/>
                <a:cs typeface="Arial" panose="020B0604020202020204" pitchFamily="34" charset="0"/>
              </a:rPr>
              <a:t>Exam Question</a:t>
            </a:r>
            <a:endParaRPr lang="en-GB" sz="2400" b="1" dirty="0">
              <a:latin typeface="Arial" panose="020B0604020202020204" pitchFamily="34" charset="0"/>
              <a:cs typeface="Arial" panose="020B0604020202020204" pitchFamily="34" charset="0"/>
            </a:endParaRPr>
          </a:p>
        </p:txBody>
      </p:sp>
      <p:sp>
        <p:nvSpPr>
          <p:cNvPr id="12" name="Round Same Side Corner Rectangle 11">
            <a:hlinkClick r:id="rId8" action="ppaction://hlinksldjump"/>
          </p:cNvPr>
          <p:cNvSpPr/>
          <p:nvPr userDrawn="1"/>
        </p:nvSpPr>
        <p:spPr>
          <a:xfrm>
            <a:off x="4050817" y="692696"/>
            <a:ext cx="540016"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5.2.4</a:t>
            </a:r>
            <a:endParaRPr lang="en-GB" sz="2000" b="1" dirty="0">
              <a:latin typeface="Arial" panose="020B0604020202020204" pitchFamily="34" charset="0"/>
              <a:cs typeface="Arial" panose="020B0604020202020204" pitchFamily="34" charset="0"/>
            </a:endParaRPr>
          </a:p>
        </p:txBody>
      </p:sp>
      <p:sp>
        <p:nvSpPr>
          <p:cNvPr id="13" name="Round Same Side Corner Rectangle 12">
            <a:hlinkClick r:id="rId9" action="ppaction://hlinksldjump"/>
          </p:cNvPr>
          <p:cNvSpPr/>
          <p:nvPr userDrawn="1"/>
        </p:nvSpPr>
        <p:spPr>
          <a:xfrm>
            <a:off x="4635445" y="692696"/>
            <a:ext cx="540016"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5.2.5</a:t>
            </a:r>
            <a:endParaRPr lang="en-GB" sz="2000" b="1" dirty="0">
              <a:latin typeface="Arial" panose="020B0604020202020204" pitchFamily="34" charset="0"/>
              <a:cs typeface="Arial" panose="020B0604020202020204" pitchFamily="34" charset="0"/>
            </a:endParaRPr>
          </a:p>
        </p:txBody>
      </p:sp>
      <p:sp>
        <p:nvSpPr>
          <p:cNvPr id="15" name="Content Placeholder 1"/>
          <p:cNvSpPr txBox="1">
            <a:spLocks/>
          </p:cNvSpPr>
          <p:nvPr/>
        </p:nvSpPr>
        <p:spPr>
          <a:xfrm>
            <a:off x="214343" y="1049886"/>
            <a:ext cx="8715375" cy="5619474"/>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Assignment">
    <p:spTree>
      <p:nvGrpSpPr>
        <p:cNvPr id="1" name=""/>
        <p:cNvGrpSpPr/>
        <p:nvPr/>
      </p:nvGrpSpPr>
      <p:grpSpPr>
        <a:xfrm>
          <a:off x="0" y="0"/>
          <a:ext cx="0" cy="0"/>
          <a:chOff x="0" y="0"/>
          <a:chExt cx="0" cy="0"/>
        </a:xfrm>
      </p:grpSpPr>
      <p:sp>
        <p:nvSpPr>
          <p:cNvPr id="6" name="Title 5"/>
          <p:cNvSpPr>
            <a:spLocks noGrp="1"/>
          </p:cNvSpPr>
          <p:nvPr>
            <p:ph type="title"/>
          </p:nvPr>
        </p:nvSpPr>
        <p:spPr>
          <a:xfrm>
            <a:off x="214282" y="-117500"/>
            <a:ext cx="8229600" cy="857256"/>
          </a:xfrm>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a:p>
        </p:txBody>
      </p:sp>
    </p:spTree>
    <p:extLst>
      <p:ext uri="{BB962C8B-B14F-4D97-AF65-F5344CB8AC3E}">
        <p14:creationId xmlns:p14="http://schemas.microsoft.com/office/powerpoint/2010/main" val="4289385718"/>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5" cstate="print">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7" r:id="rId1"/>
    <p:sldLayoutId id="2147483711" r:id="rId2"/>
    <p:sldLayoutId id="2147483713" r:id="rId3"/>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5.2%20-%20Tasks/22.3%20-%20Using%20a%20Cash%20Flow%20Forecast.docx"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5.2%20-%20Tasks/22.4%20-%20Creating%20a%20Cash%20Flow%20Forecast.docx"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5.2%20-%20Tasks/22.5%20-%20Managing%20a%20Cash%20Flow%20Forecast.docx"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5.2%20-%20Tasks/22.5%20-%20Managing%20a%20Cash%20Flow%20Forecast.docx"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png"/><Relationship Id="rId4" Type="http://schemas.openxmlformats.org/officeDocument/2006/relationships/image" Target="../media/image7.jpeg"/></Relationships>
</file>

<file path=ppt/slides/_rels/slide26.xml.rels><?xml version="1.0" encoding="UTF-8" standalone="yes"?>
<Relationships xmlns="http://schemas.openxmlformats.org/package/2006/relationships"><Relationship Id="rId3" Type="http://schemas.openxmlformats.org/officeDocument/2006/relationships/hyperlink" Target="5.2%20-%20Tasks/22.6%20-%20Exam%20Questions%20on%20Cash%20Flow%20Forecast.docx" TargetMode="External"/><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5.2%20-%20Tasks/22.6%20-%20Exam%20Questions%20on%20Cash%20Flow%20Forecast.docx" TargetMode="External"/><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5.2%20-%20Tasks/22.6%20-%20Exam%20Questions%20on%20Cash%20Flow%20Forecast.docx" TargetMode="External"/><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hyperlink" Target="CiDA%20-%20Unit%2002%20-%20LO5%20-%20Closing%20and%20Broadcast.pptx" TargetMode="External"/><Relationship Id="rId3" Type="http://schemas.openxmlformats.org/officeDocument/2006/relationships/hyperlink" Target="CiDA%20-%20Unit%2002%20-%20LO3%20-%20Welcome%20Video.pptx" TargetMode="External"/><Relationship Id="rId7" Type="http://schemas.openxmlformats.org/officeDocument/2006/relationships/hyperlink" Target="CiDA%20-%20Unit%2002%20-%20LO4%20-%20Continuity%20and%20Weather%20Forecast.pptx" TargetMode="External"/><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hyperlink" Target="CiDA%20-%20Unit%2002%20-%20LO1%20-%20Getting%20Organised.pptx" TargetMode="External"/><Relationship Id="rId5" Type="http://schemas.openxmlformats.org/officeDocument/2006/relationships/slide" Target="slide3.xml"/><Relationship Id="rId4" Type="http://schemas.openxmlformats.org/officeDocument/2006/relationships/hyperlink" Target="CiDA%20-%20Unit%2002%20-%20LO2%20-%20Opening%20Sequence.pptx" TargetMode="External"/><Relationship Id="rId9" Type="http://schemas.openxmlformats.org/officeDocument/2006/relationships/hyperlink" Target="CiDA%20-%20Unit%2002%20-%20LO6%20-%20Testing%20and%20Reviewing.pptx"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95536" y="5826276"/>
            <a:ext cx="8640960" cy="771076"/>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GB" sz="32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5.2 – </a:t>
            </a:r>
            <a:r>
              <a:rPr lang="en-US" sz="32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Cash Flow Forecasting and Working Capital</a:t>
            </a:r>
            <a:endParaRPr lang="en-GB" sz="20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7" name="Rectangle 6"/>
          <p:cNvSpPr/>
          <p:nvPr/>
        </p:nvSpPr>
        <p:spPr>
          <a:xfrm>
            <a:off x="251520" y="260648"/>
            <a:ext cx="8496944" cy="170843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GB"/>
          </a:p>
        </p:txBody>
      </p:sp>
      <p:sp>
        <p:nvSpPr>
          <p:cNvPr id="8" name="TextBox 7"/>
          <p:cNvSpPr txBox="1"/>
          <p:nvPr/>
        </p:nvSpPr>
        <p:spPr>
          <a:xfrm>
            <a:off x="1547664" y="332656"/>
            <a:ext cx="7056784" cy="1631216"/>
          </a:xfrm>
          <a:prstGeom prst="rect">
            <a:avLst/>
          </a:prstGeom>
          <a:noFill/>
        </p:spPr>
        <p:txBody>
          <a:bodyPr wrap="square" rtlCol="0">
            <a:spAutoFit/>
          </a:bodyPr>
          <a:lstStyle/>
          <a:p>
            <a:pPr algn="r"/>
            <a:r>
              <a:rPr lang="en-GB" sz="3200" b="1" dirty="0" smtClean="0">
                <a:solidFill>
                  <a:schemeClr val="tx1">
                    <a:lumMod val="50000"/>
                    <a:lumOff val="50000"/>
                  </a:schemeClr>
                </a:solidFill>
              </a:rPr>
              <a:t>Business Studies – </a:t>
            </a:r>
            <a:r>
              <a:rPr lang="en-GB" sz="3200" b="1" dirty="0" err="1" smtClean="0">
                <a:solidFill>
                  <a:schemeClr val="tx1">
                    <a:lumMod val="50000"/>
                    <a:lumOff val="50000"/>
                  </a:schemeClr>
                </a:solidFill>
              </a:rPr>
              <a:t>iGCSE</a:t>
            </a:r>
            <a:r>
              <a:rPr lang="en-GB" sz="3200" b="1" dirty="0" smtClean="0">
                <a:solidFill>
                  <a:schemeClr val="tx1">
                    <a:lumMod val="50000"/>
                    <a:lumOff val="50000"/>
                  </a:schemeClr>
                </a:solidFill>
              </a:rPr>
              <a:t> </a:t>
            </a:r>
            <a:endParaRPr lang="en-GB" sz="3200" b="1" dirty="0">
              <a:solidFill>
                <a:schemeClr val="tx1">
                  <a:lumMod val="50000"/>
                  <a:lumOff val="50000"/>
                </a:schemeClr>
              </a:solidFill>
            </a:endParaRPr>
          </a:p>
          <a:p>
            <a:pPr algn="r"/>
            <a:r>
              <a:rPr lang="en-GB" sz="3200" b="1" dirty="0" smtClean="0">
                <a:solidFill>
                  <a:schemeClr val="tx1">
                    <a:lumMod val="50000"/>
                    <a:lumOff val="50000"/>
                  </a:schemeClr>
                </a:solidFill>
              </a:rPr>
              <a:t>2015-16</a:t>
            </a:r>
            <a:endParaRPr lang="en-GB" sz="3600" b="1" dirty="0" smtClean="0">
              <a:solidFill>
                <a:schemeClr val="tx1">
                  <a:lumMod val="50000"/>
                  <a:lumOff val="50000"/>
                </a:schemeClr>
              </a:solidFill>
            </a:endParaRPr>
          </a:p>
          <a:p>
            <a:pPr algn="r"/>
            <a:r>
              <a:rPr lang="en-GB" sz="3600" b="1" dirty="0" smtClean="0">
                <a:solidFill>
                  <a:schemeClr val="tx1">
                    <a:lumMod val="50000"/>
                    <a:lumOff val="50000"/>
                  </a:schemeClr>
                </a:solidFill>
              </a:rPr>
              <a:t>0450</a:t>
            </a:r>
            <a:endParaRPr lang="en-GB" sz="3600" b="1" dirty="0">
              <a:solidFill>
                <a:schemeClr val="tx1">
                  <a:lumMod val="50000"/>
                  <a:lumOff val="50000"/>
                </a:schemeClr>
              </a:solidFill>
            </a:endParaRPr>
          </a:p>
        </p:txBody>
      </p:sp>
      <p:pic>
        <p:nvPicPr>
          <p:cNvPr id="2" name="Picture 2" descr="https://clbusiness.files.wordpress.com/2013/03/cropped-lightbulb_business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211960" y="2037806"/>
            <a:ext cx="4608512" cy="2903362"/>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111004 logo tbs rehab slogan and  hi def.jpg"/>
          <p:cNvPicPr/>
          <p:nvPr/>
        </p:nvPicPr>
        <p:blipFill>
          <a:blip r:embed="rId4" cstate="screen">
            <a:extLst>
              <a:ext uri="{28A0092B-C50C-407E-A947-70E740481C1C}">
                <a14:useLocalDpi xmlns:a14="http://schemas.microsoft.com/office/drawing/2010/main"/>
              </a:ext>
            </a:extLst>
          </a:blip>
          <a:stretch>
            <a:fillRect/>
          </a:stretch>
        </p:blipFill>
        <p:spPr>
          <a:xfrm>
            <a:off x="395536" y="332656"/>
            <a:ext cx="2160240" cy="1564422"/>
          </a:xfrm>
          <a:prstGeom prst="rect">
            <a:avLst/>
          </a:prstGeom>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4000" dirty="0" smtClean="0"/>
              <a:t>5.2.1 – Cash Flow Cycle?</a:t>
            </a:r>
            <a:endParaRPr lang="en-GB" sz="4000" b="1" dirty="0" smtClean="0"/>
          </a:p>
        </p:txBody>
      </p:sp>
      <p:sp>
        <p:nvSpPr>
          <p:cNvPr id="8" name="Rectangle 7"/>
          <p:cNvSpPr/>
          <p:nvPr/>
        </p:nvSpPr>
        <p:spPr>
          <a:xfrm>
            <a:off x="323849" y="1196752"/>
            <a:ext cx="8496623" cy="5493812"/>
          </a:xfrm>
          <a:prstGeom prst="rect">
            <a:avLst/>
          </a:prstGeom>
        </p:spPr>
        <p:txBody>
          <a:bodyPr wrap="square">
            <a:spAutoFit/>
          </a:bodyPr>
          <a:lstStyle/>
          <a:p>
            <a:pPr marL="285750" indent="-285750">
              <a:spcAft>
                <a:spcPts val="600"/>
              </a:spcAft>
              <a:buClr>
                <a:srgbClr val="00B050"/>
              </a:buClr>
              <a:buFont typeface="Wingdings 3" panose="05040102010807070707" pitchFamily="18" charset="2"/>
              <a:buChar char=""/>
            </a:pPr>
            <a:endParaRPr lang="en-US" dirty="0"/>
          </a:p>
          <a:p>
            <a:pPr marL="285750" indent="-285750">
              <a:spcAft>
                <a:spcPts val="600"/>
              </a:spcAft>
              <a:buClr>
                <a:srgbClr val="00B050"/>
              </a:buClr>
              <a:buFont typeface="Wingdings 3" panose="05040102010807070707" pitchFamily="18" charset="2"/>
              <a:buChar char=""/>
            </a:pPr>
            <a:endParaRPr lang="en-US" dirty="0" smtClean="0"/>
          </a:p>
          <a:p>
            <a:pPr marL="285750" indent="-285750">
              <a:spcAft>
                <a:spcPts val="600"/>
              </a:spcAft>
              <a:buClr>
                <a:srgbClr val="00B050"/>
              </a:buClr>
              <a:buFont typeface="Wingdings 3" panose="05040102010807070707" pitchFamily="18" charset="2"/>
              <a:buChar char=""/>
            </a:pPr>
            <a:endParaRPr lang="en-US" dirty="0"/>
          </a:p>
          <a:p>
            <a:pPr>
              <a:spcAft>
                <a:spcPts val="600"/>
              </a:spcAft>
              <a:buClr>
                <a:srgbClr val="00B050"/>
              </a:buClr>
            </a:pPr>
            <a:endParaRPr lang="en-US" dirty="0"/>
          </a:p>
          <a:p>
            <a:pPr>
              <a:spcAft>
                <a:spcPts val="600"/>
              </a:spcAft>
              <a:buClr>
                <a:srgbClr val="00B050"/>
              </a:buClr>
            </a:pPr>
            <a:endParaRPr lang="en-US" sz="900" b="1" dirty="0"/>
          </a:p>
          <a:p>
            <a:pPr marL="285750" indent="-285750">
              <a:spcAft>
                <a:spcPts val="600"/>
              </a:spcAft>
              <a:buClr>
                <a:srgbClr val="00B050"/>
              </a:buClr>
              <a:buFont typeface="Wingdings 3" panose="05040102010807070707" pitchFamily="18" charset="2"/>
              <a:buChar char=""/>
            </a:pPr>
            <a:r>
              <a:rPr lang="en-US" dirty="0" smtClean="0"/>
              <a:t>The diagram also helps us to understand the importance of planning for cash flows. What would happen if:</a:t>
            </a:r>
          </a:p>
          <a:p>
            <a:pPr marL="574675" indent="-285750">
              <a:spcAft>
                <a:spcPts val="600"/>
              </a:spcAft>
              <a:buClr>
                <a:srgbClr val="00B050"/>
              </a:buClr>
              <a:buFont typeface="Arial" panose="020B0604020202020204" pitchFamily="34" charset="0"/>
              <a:buChar char="•"/>
            </a:pPr>
            <a:r>
              <a:rPr lang="en-US" dirty="0" smtClean="0"/>
              <a:t>A business did not have enough cash at Stage 1? Not enough materials and other requirements could be purchased and so output and sales would fall.</a:t>
            </a:r>
          </a:p>
          <a:p>
            <a:pPr marL="574675" indent="-285750">
              <a:spcAft>
                <a:spcPts val="600"/>
              </a:spcAft>
              <a:buClr>
                <a:srgbClr val="00B050"/>
              </a:buClr>
              <a:buFont typeface="Arial" panose="020B0604020202020204" pitchFamily="34" charset="0"/>
              <a:buChar char="•"/>
            </a:pPr>
            <a:r>
              <a:rPr lang="en-US" dirty="0" smtClean="0"/>
              <a:t>A  business insisted on its customers paying cash at Stage 4 because the business was short of money? It might lose the customer to a creditor who could offer credit.</a:t>
            </a:r>
          </a:p>
          <a:p>
            <a:pPr marL="574675" indent="-285750">
              <a:spcAft>
                <a:spcPts val="600"/>
              </a:spcAft>
              <a:buClr>
                <a:srgbClr val="00B050"/>
              </a:buClr>
              <a:buFont typeface="Arial" panose="020B0604020202020204" pitchFamily="34" charset="0"/>
              <a:buChar char="•"/>
            </a:pPr>
            <a:r>
              <a:rPr lang="en-US" dirty="0" smtClean="0"/>
              <a:t>A business had insufficient cash to pay its bills such as rent and electricity? It would be in a liquidity crisis and it might be forced out of business by its creditors.</a:t>
            </a:r>
          </a:p>
          <a:p>
            <a:pPr marL="285750" indent="-285750">
              <a:spcAft>
                <a:spcPts val="600"/>
              </a:spcAft>
              <a:buClr>
                <a:srgbClr val="00B050"/>
              </a:buClr>
              <a:buFont typeface="Wingdings 3" panose="05040102010807070707" pitchFamily="18" charset="2"/>
              <a:buChar char=""/>
            </a:pPr>
            <a:r>
              <a:rPr lang="en-US" dirty="0" smtClean="0"/>
              <a:t>These three examples illustrate the need for managers to plan ahead for their cash needs so that the business is not put at risk in these ways.</a:t>
            </a:r>
          </a:p>
        </p:txBody>
      </p:sp>
      <p:sp>
        <p:nvSpPr>
          <p:cNvPr id="6" name="Round Same Side Corner Rectangle 5">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274</a:t>
            </a:r>
            <a:endParaRPr lang="en-GB" sz="2000" b="1" dirty="0">
              <a:latin typeface="Arial" panose="020B0604020202020204" pitchFamily="34" charset="0"/>
              <a:cs typeface="Arial" panose="020B0604020202020204" pitchFamily="34" charset="0"/>
            </a:endParaRPr>
          </a:p>
        </p:txBody>
      </p:sp>
      <p:sp>
        <p:nvSpPr>
          <p:cNvPr id="2" name="TextBox 1"/>
          <p:cNvSpPr txBox="1"/>
          <p:nvPr/>
        </p:nvSpPr>
        <p:spPr>
          <a:xfrm>
            <a:off x="539552" y="1196753"/>
            <a:ext cx="1800200" cy="553998"/>
          </a:xfrm>
          <a:prstGeom prst="rect">
            <a:avLst/>
          </a:prstGeom>
          <a:solidFill>
            <a:schemeClr val="accent3">
              <a:lumMod val="60000"/>
              <a:lumOff val="40000"/>
            </a:schemeClr>
          </a:solidFill>
          <a:ln w="19050">
            <a:solidFill>
              <a:srgbClr val="FF0000"/>
            </a:solidFill>
          </a:ln>
        </p:spPr>
        <p:txBody>
          <a:bodyPr wrap="square" lIns="91440" tIns="0" rIns="91440" bIns="0" rtlCol="0" anchor="ctr" anchorCtr="0">
            <a:spAutoFit/>
          </a:bodyPr>
          <a:lstStyle/>
          <a:p>
            <a:pPr marL="234950" indent="-234950"/>
            <a:r>
              <a:rPr lang="en-US" b="1" dirty="0" smtClean="0"/>
              <a:t>1</a:t>
            </a:r>
            <a:r>
              <a:rPr lang="en-US" dirty="0" smtClean="0"/>
              <a:t>	Cash needed to pay for</a:t>
            </a:r>
            <a:endParaRPr lang="en-GB" dirty="0"/>
          </a:p>
        </p:txBody>
      </p:sp>
      <p:sp>
        <p:nvSpPr>
          <p:cNvPr id="7" name="TextBox 6"/>
          <p:cNvSpPr txBox="1"/>
          <p:nvPr/>
        </p:nvSpPr>
        <p:spPr>
          <a:xfrm>
            <a:off x="5372998" y="2011925"/>
            <a:ext cx="1714372" cy="507831"/>
          </a:xfrm>
          <a:prstGeom prst="rect">
            <a:avLst/>
          </a:prstGeom>
          <a:solidFill>
            <a:schemeClr val="accent3">
              <a:lumMod val="60000"/>
              <a:lumOff val="40000"/>
            </a:schemeClr>
          </a:solidFill>
          <a:ln w="19050">
            <a:solidFill>
              <a:srgbClr val="FF0000"/>
            </a:solidFill>
          </a:ln>
        </p:spPr>
        <p:txBody>
          <a:bodyPr wrap="square" lIns="91440" tIns="0" rIns="91440" bIns="0" rtlCol="0" anchor="ctr" anchorCtr="0">
            <a:spAutoFit/>
          </a:bodyPr>
          <a:lstStyle/>
          <a:p>
            <a:pPr marL="234950" indent="-234950"/>
            <a:endParaRPr lang="en-US" sz="900" dirty="0" smtClean="0"/>
          </a:p>
          <a:p>
            <a:pPr marL="234950" indent="-234950"/>
            <a:r>
              <a:rPr lang="en-US" b="1" dirty="0" smtClean="0"/>
              <a:t>4	</a:t>
            </a:r>
            <a:r>
              <a:rPr lang="en-US" dirty="0" smtClean="0"/>
              <a:t>Goods sold</a:t>
            </a:r>
            <a:endParaRPr lang="en-US" sz="600" dirty="0" smtClean="0"/>
          </a:p>
          <a:p>
            <a:pPr marL="342900" indent="-342900">
              <a:buAutoNum type="arabicPlain" startAt="4"/>
            </a:pPr>
            <a:endParaRPr lang="en-GB" sz="600" dirty="0"/>
          </a:p>
        </p:txBody>
      </p:sp>
      <p:sp>
        <p:nvSpPr>
          <p:cNvPr id="9" name="TextBox 8"/>
          <p:cNvSpPr txBox="1"/>
          <p:nvPr/>
        </p:nvSpPr>
        <p:spPr>
          <a:xfrm>
            <a:off x="6787480" y="1196753"/>
            <a:ext cx="1800200" cy="553998"/>
          </a:xfrm>
          <a:prstGeom prst="rect">
            <a:avLst/>
          </a:prstGeom>
          <a:solidFill>
            <a:schemeClr val="accent3">
              <a:lumMod val="60000"/>
              <a:lumOff val="40000"/>
            </a:schemeClr>
          </a:solidFill>
          <a:ln w="19050">
            <a:solidFill>
              <a:srgbClr val="FF0000"/>
            </a:solidFill>
          </a:ln>
        </p:spPr>
        <p:txBody>
          <a:bodyPr wrap="square" lIns="91440" tIns="0" rIns="91440" bIns="0" rtlCol="0" anchor="ctr" anchorCtr="0">
            <a:spAutoFit/>
          </a:bodyPr>
          <a:lstStyle/>
          <a:p>
            <a:pPr marL="234950" indent="-234950"/>
            <a:r>
              <a:rPr lang="en-US" b="1" dirty="0" smtClean="0"/>
              <a:t>3</a:t>
            </a:r>
            <a:r>
              <a:rPr lang="en-US" dirty="0" smtClean="0"/>
              <a:t>	Goods produced</a:t>
            </a:r>
            <a:endParaRPr lang="en-GB" dirty="0"/>
          </a:p>
        </p:txBody>
      </p:sp>
      <p:sp>
        <p:nvSpPr>
          <p:cNvPr id="10" name="TextBox 9"/>
          <p:cNvSpPr txBox="1"/>
          <p:nvPr/>
        </p:nvSpPr>
        <p:spPr>
          <a:xfrm>
            <a:off x="3558850" y="1196752"/>
            <a:ext cx="2165278" cy="553998"/>
          </a:xfrm>
          <a:prstGeom prst="rect">
            <a:avLst/>
          </a:prstGeom>
          <a:solidFill>
            <a:schemeClr val="accent3">
              <a:lumMod val="60000"/>
              <a:lumOff val="40000"/>
            </a:schemeClr>
          </a:solidFill>
          <a:ln w="19050">
            <a:solidFill>
              <a:srgbClr val="FF0000"/>
            </a:solidFill>
          </a:ln>
        </p:spPr>
        <p:txBody>
          <a:bodyPr wrap="square" lIns="91440" tIns="0" rIns="91440" bIns="0" rtlCol="0" anchor="ctr" anchorCtr="0">
            <a:spAutoFit/>
          </a:bodyPr>
          <a:lstStyle/>
          <a:p>
            <a:pPr marL="234950" indent="-234950"/>
            <a:r>
              <a:rPr lang="en-US" b="1" dirty="0" smtClean="0"/>
              <a:t>2</a:t>
            </a:r>
            <a:r>
              <a:rPr lang="en-US" dirty="0" smtClean="0"/>
              <a:t>	Materials, wages, rent, etc.</a:t>
            </a:r>
            <a:endParaRPr lang="en-GB" dirty="0"/>
          </a:p>
        </p:txBody>
      </p:sp>
      <p:sp>
        <p:nvSpPr>
          <p:cNvPr id="11" name="TextBox 10"/>
          <p:cNvSpPr txBox="1"/>
          <p:nvPr/>
        </p:nvSpPr>
        <p:spPr>
          <a:xfrm>
            <a:off x="1763688" y="1988841"/>
            <a:ext cx="2808312" cy="553998"/>
          </a:xfrm>
          <a:prstGeom prst="rect">
            <a:avLst/>
          </a:prstGeom>
          <a:solidFill>
            <a:schemeClr val="accent3">
              <a:lumMod val="60000"/>
              <a:lumOff val="40000"/>
            </a:schemeClr>
          </a:solidFill>
          <a:ln w="19050">
            <a:solidFill>
              <a:srgbClr val="FF0000"/>
            </a:solidFill>
          </a:ln>
        </p:spPr>
        <p:txBody>
          <a:bodyPr wrap="square" lIns="91440" tIns="0" rIns="91440" bIns="0" rtlCol="0" anchor="ctr" anchorCtr="0">
            <a:spAutoFit/>
          </a:bodyPr>
          <a:lstStyle/>
          <a:p>
            <a:pPr marL="234950" indent="-234950"/>
            <a:r>
              <a:rPr lang="en-US" b="1" dirty="0" smtClean="0"/>
              <a:t>5</a:t>
            </a:r>
            <a:r>
              <a:rPr lang="en-US" dirty="0" smtClean="0"/>
              <a:t>	Cash Payment received for goods sold</a:t>
            </a:r>
            <a:endParaRPr lang="en-GB" dirty="0"/>
          </a:p>
        </p:txBody>
      </p:sp>
      <p:cxnSp>
        <p:nvCxnSpPr>
          <p:cNvPr id="4" name="Straight Arrow Connector 3"/>
          <p:cNvCxnSpPr>
            <a:endCxn id="10" idx="1"/>
          </p:cNvCxnSpPr>
          <p:nvPr/>
        </p:nvCxnSpPr>
        <p:spPr>
          <a:xfrm>
            <a:off x="2339752" y="1473751"/>
            <a:ext cx="1219098" cy="0"/>
          </a:xfrm>
          <a:prstGeom prst="straightConnector1">
            <a:avLst/>
          </a:prstGeom>
          <a:ln w="539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a:stCxn id="10" idx="3"/>
            <a:endCxn id="9" idx="1"/>
          </p:cNvCxnSpPr>
          <p:nvPr/>
        </p:nvCxnSpPr>
        <p:spPr>
          <a:xfrm>
            <a:off x="5724128" y="1473751"/>
            <a:ext cx="1063352" cy="1"/>
          </a:xfrm>
          <a:prstGeom prst="straightConnector1">
            <a:avLst/>
          </a:prstGeom>
          <a:ln w="539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a:stCxn id="7" idx="1"/>
            <a:endCxn id="11" idx="3"/>
          </p:cNvCxnSpPr>
          <p:nvPr/>
        </p:nvCxnSpPr>
        <p:spPr>
          <a:xfrm flipH="1" flipV="1">
            <a:off x="4572000" y="2265840"/>
            <a:ext cx="800998" cy="1"/>
          </a:xfrm>
          <a:prstGeom prst="straightConnector1">
            <a:avLst/>
          </a:prstGeom>
          <a:ln w="539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V="1">
            <a:off x="1439652" y="1719975"/>
            <a:ext cx="0" cy="545865"/>
          </a:xfrm>
          <a:prstGeom prst="straightConnector1">
            <a:avLst/>
          </a:prstGeom>
          <a:ln w="539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a:endCxn id="7" idx="3"/>
          </p:cNvCxnSpPr>
          <p:nvPr/>
        </p:nvCxnSpPr>
        <p:spPr>
          <a:xfrm flipH="1">
            <a:off x="7087370" y="2265840"/>
            <a:ext cx="600210" cy="1"/>
          </a:xfrm>
          <a:prstGeom prst="straightConnector1">
            <a:avLst/>
          </a:prstGeom>
          <a:ln w="539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a:stCxn id="11" idx="1"/>
          </p:cNvCxnSpPr>
          <p:nvPr/>
        </p:nvCxnSpPr>
        <p:spPr>
          <a:xfrm flipH="1">
            <a:off x="1439652" y="2265840"/>
            <a:ext cx="324036" cy="1"/>
          </a:xfrm>
          <a:prstGeom prst="straightConnector1">
            <a:avLst/>
          </a:prstGeom>
          <a:ln w="53975">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a:stCxn id="9" idx="2"/>
          </p:cNvCxnSpPr>
          <p:nvPr/>
        </p:nvCxnSpPr>
        <p:spPr>
          <a:xfrm>
            <a:off x="7687580" y="1750751"/>
            <a:ext cx="0" cy="515090"/>
          </a:xfrm>
          <a:prstGeom prst="straightConnector1">
            <a:avLst/>
          </a:prstGeom>
          <a:ln w="53975">
            <a:solidFill>
              <a:srgbClr val="FF0000"/>
            </a:solidFil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42614817"/>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4000" dirty="0" smtClean="0"/>
              <a:t>5.2.1 – What Cash Flow is Not!</a:t>
            </a:r>
            <a:endParaRPr lang="en-GB" sz="4000" b="1" dirty="0" smtClean="0"/>
          </a:p>
        </p:txBody>
      </p:sp>
      <p:sp>
        <p:nvSpPr>
          <p:cNvPr id="8" name="Rectangle 7"/>
          <p:cNvSpPr/>
          <p:nvPr/>
        </p:nvSpPr>
        <p:spPr>
          <a:xfrm>
            <a:off x="323849" y="1196752"/>
            <a:ext cx="8496623" cy="5570756"/>
          </a:xfrm>
          <a:prstGeom prst="rect">
            <a:avLst/>
          </a:prstGeom>
        </p:spPr>
        <p:txBody>
          <a:bodyPr wrap="square">
            <a:spAutoFit/>
          </a:bodyPr>
          <a:lstStyle/>
          <a:p>
            <a:pPr marL="285750" indent="-285750">
              <a:spcAft>
                <a:spcPts val="600"/>
              </a:spcAft>
              <a:buClr>
                <a:srgbClr val="00B050"/>
              </a:buClr>
              <a:buFont typeface="Wingdings 3" panose="05040102010807070707" pitchFamily="18" charset="2"/>
              <a:buChar char=""/>
            </a:pPr>
            <a:r>
              <a:rPr lang="en-US" sz="1700" dirty="0" smtClean="0"/>
              <a:t>Cash Flow is not the same as </a:t>
            </a:r>
            <a:r>
              <a:rPr lang="en-US" sz="1700" b="1" dirty="0" smtClean="0"/>
              <a:t>Profit.</a:t>
            </a:r>
            <a:r>
              <a:rPr lang="en-US" sz="1700" dirty="0" smtClean="0"/>
              <a:t> This is an important distinction.</a:t>
            </a:r>
          </a:p>
          <a:p>
            <a:pPr>
              <a:spcAft>
                <a:spcPts val="600"/>
              </a:spcAft>
              <a:buClr>
                <a:srgbClr val="00B050"/>
              </a:buClr>
            </a:pPr>
            <a:r>
              <a:rPr lang="en-US" sz="1700" b="1" dirty="0" smtClean="0">
                <a:solidFill>
                  <a:srgbClr val="0070C0"/>
                </a:solidFill>
              </a:rPr>
              <a:t>Case Study – cash is not the same as profit!</a:t>
            </a:r>
          </a:p>
          <a:p>
            <a:pPr marL="285750" indent="-285750">
              <a:spcAft>
                <a:spcPts val="600"/>
              </a:spcAft>
              <a:buClr>
                <a:srgbClr val="00B050"/>
              </a:buClr>
              <a:buFont typeface="Wingdings 3" panose="05040102010807070707" pitchFamily="18" charset="2"/>
              <a:buChar char=""/>
            </a:pPr>
            <a:r>
              <a:rPr lang="en-GB" sz="1700" dirty="0" err="1">
                <a:solidFill>
                  <a:srgbClr val="0070C0"/>
                </a:solidFill>
              </a:rPr>
              <a:t>Alrraja</a:t>
            </a:r>
            <a:r>
              <a:rPr lang="en-GB" sz="1700" dirty="0">
                <a:solidFill>
                  <a:srgbClr val="0070C0"/>
                </a:solidFill>
              </a:rPr>
              <a:t>' </a:t>
            </a:r>
            <a:r>
              <a:rPr lang="en-GB" sz="1700" dirty="0" err="1">
                <a:solidFill>
                  <a:srgbClr val="0070C0"/>
                </a:solidFill>
              </a:rPr>
              <a:t>Alssalih</a:t>
            </a:r>
            <a:r>
              <a:rPr lang="en-US" sz="1700" dirty="0">
                <a:solidFill>
                  <a:srgbClr val="0070C0"/>
                </a:solidFill>
              </a:rPr>
              <a:t> </a:t>
            </a:r>
            <a:r>
              <a:rPr lang="en-US" sz="1700" dirty="0" smtClean="0">
                <a:solidFill>
                  <a:srgbClr val="0070C0"/>
                </a:solidFill>
              </a:rPr>
              <a:t>Limited records the following transactions over the month of July:</a:t>
            </a:r>
          </a:p>
          <a:p>
            <a:pPr marL="285750" indent="-285750">
              <a:spcAft>
                <a:spcPts val="600"/>
              </a:spcAft>
              <a:buClr>
                <a:srgbClr val="00B050"/>
              </a:buClr>
              <a:buFont typeface="Wingdings 3" panose="05040102010807070707" pitchFamily="18" charset="2"/>
              <a:buChar char=""/>
            </a:pPr>
            <a:endParaRPr lang="en-US" sz="1700" dirty="0" smtClean="0">
              <a:solidFill>
                <a:srgbClr val="0070C0"/>
              </a:solidFill>
            </a:endParaRPr>
          </a:p>
          <a:p>
            <a:pPr marL="285750" indent="-285750">
              <a:spcAft>
                <a:spcPts val="600"/>
              </a:spcAft>
              <a:buClr>
                <a:srgbClr val="00B050"/>
              </a:buClr>
              <a:buFont typeface="Wingdings 3" panose="05040102010807070707" pitchFamily="18" charset="2"/>
              <a:buChar char=""/>
            </a:pPr>
            <a:endParaRPr lang="en-US" sz="600" dirty="0">
              <a:solidFill>
                <a:srgbClr val="0070C0"/>
              </a:solidFill>
            </a:endParaRPr>
          </a:p>
          <a:p>
            <a:pPr marL="285750" indent="-285750">
              <a:spcAft>
                <a:spcPts val="600"/>
              </a:spcAft>
              <a:buClr>
                <a:srgbClr val="00B050"/>
              </a:buClr>
              <a:buFont typeface="Wingdings 3" panose="05040102010807070707" pitchFamily="18" charset="2"/>
              <a:buChar char=""/>
            </a:pPr>
            <a:endParaRPr lang="en-US" sz="1700" dirty="0" smtClean="0">
              <a:solidFill>
                <a:srgbClr val="0070C0"/>
              </a:solidFill>
            </a:endParaRPr>
          </a:p>
          <a:p>
            <a:pPr marL="574675" indent="-285750">
              <a:spcAft>
                <a:spcPts val="600"/>
              </a:spcAft>
              <a:buClr>
                <a:srgbClr val="00B050"/>
              </a:buClr>
              <a:buFont typeface="Arial" panose="020B0604020202020204" pitchFamily="34" charset="0"/>
              <a:buChar char="•"/>
            </a:pPr>
            <a:r>
              <a:rPr lang="en-US" sz="1700" dirty="0" smtClean="0">
                <a:solidFill>
                  <a:srgbClr val="0070C0"/>
                </a:solidFill>
              </a:rPr>
              <a:t>What was the gross profit in July?</a:t>
            </a:r>
            <a:br>
              <a:rPr lang="en-US" sz="1700" dirty="0" smtClean="0">
                <a:solidFill>
                  <a:srgbClr val="0070C0"/>
                </a:solidFill>
              </a:rPr>
            </a:br>
            <a:r>
              <a:rPr lang="en-US" sz="1700" dirty="0" smtClean="0">
                <a:solidFill>
                  <a:srgbClr val="0070C0"/>
                </a:solidFill>
              </a:rPr>
              <a:t>Sales Revenue – cost of goods sold = $25,000</a:t>
            </a:r>
          </a:p>
          <a:p>
            <a:pPr marL="574675" indent="-285750">
              <a:spcAft>
                <a:spcPts val="600"/>
              </a:spcAft>
              <a:buClr>
                <a:srgbClr val="00B050"/>
              </a:buClr>
              <a:buFont typeface="Arial" panose="020B0604020202020204" pitchFamily="34" charset="0"/>
              <a:buChar char="•"/>
            </a:pPr>
            <a:r>
              <a:rPr lang="en-US" sz="1700" dirty="0" smtClean="0">
                <a:solidFill>
                  <a:srgbClr val="0070C0"/>
                </a:solidFill>
              </a:rPr>
              <a:t>Assuming the business started the month with no cash, how much cash did it have at the end of June? (Ignore any other transactions)</a:t>
            </a:r>
            <a:br>
              <a:rPr lang="en-US" sz="1700" dirty="0" smtClean="0">
                <a:solidFill>
                  <a:srgbClr val="0070C0"/>
                </a:solidFill>
              </a:rPr>
            </a:br>
            <a:r>
              <a:rPr lang="en-US" sz="1700" dirty="0" smtClean="0">
                <a:solidFill>
                  <a:srgbClr val="0070C0"/>
                </a:solidFill>
              </a:rPr>
              <a:t>Net cash flow = cash inflow – cash outflow</a:t>
            </a:r>
            <a:br>
              <a:rPr lang="en-US" sz="1700" dirty="0" smtClean="0">
                <a:solidFill>
                  <a:srgbClr val="0070C0"/>
                </a:solidFill>
              </a:rPr>
            </a:br>
            <a:r>
              <a:rPr lang="en-US" sz="1700" dirty="0" smtClean="0">
                <a:solidFill>
                  <a:srgbClr val="0070C0"/>
                </a:solidFill>
              </a:rPr>
              <a:t>$20,000 (cash sales) - $15,000 = $5000</a:t>
            </a:r>
          </a:p>
          <a:p>
            <a:pPr marL="285750" indent="-285750">
              <a:spcAft>
                <a:spcPts val="600"/>
              </a:spcAft>
              <a:buClr>
                <a:srgbClr val="00B050"/>
              </a:buClr>
              <a:buFont typeface="Wingdings 3" panose="05040102010807070707" pitchFamily="18" charset="2"/>
              <a:buChar char=""/>
            </a:pPr>
            <a:r>
              <a:rPr lang="en-US" sz="1700" dirty="0" smtClean="0"/>
              <a:t>There is a clear difference between the profit made by </a:t>
            </a:r>
            <a:r>
              <a:rPr lang="en-GB" sz="1700" dirty="0" err="1"/>
              <a:t>Alrraja</a:t>
            </a:r>
            <a:r>
              <a:rPr lang="en-GB" sz="1700" dirty="0"/>
              <a:t>' </a:t>
            </a:r>
            <a:r>
              <a:rPr lang="en-GB" sz="1700" dirty="0" err="1"/>
              <a:t>Alssalih</a:t>
            </a:r>
            <a:r>
              <a:rPr lang="en-US" sz="1700" dirty="0"/>
              <a:t> </a:t>
            </a:r>
            <a:r>
              <a:rPr lang="en-US" sz="1700" dirty="0" smtClean="0"/>
              <a:t>Limited and the cash flow over the period.</a:t>
            </a:r>
          </a:p>
          <a:p>
            <a:pPr marL="574675" indent="-285750">
              <a:spcAft>
                <a:spcPts val="600"/>
              </a:spcAft>
              <a:buClr>
                <a:srgbClr val="00B050"/>
              </a:buClr>
              <a:buFont typeface="Arial" panose="020B0604020202020204" pitchFamily="34" charset="0"/>
              <a:buChar char="•"/>
            </a:pPr>
            <a:r>
              <a:rPr lang="en-US" sz="1700" b="1" dirty="0" smtClean="0"/>
              <a:t>Q</a:t>
            </a:r>
            <a:r>
              <a:rPr lang="en-US" sz="1700" dirty="0" smtClean="0"/>
              <a:t>. Why is the cash figure lower than the gross profit?</a:t>
            </a:r>
          </a:p>
          <a:p>
            <a:pPr marL="574675" indent="-285750">
              <a:spcAft>
                <a:spcPts val="600"/>
              </a:spcAft>
              <a:buClr>
                <a:srgbClr val="00B050"/>
              </a:buClr>
              <a:buFont typeface="Arial" panose="020B0604020202020204" pitchFamily="34" charset="0"/>
              <a:buChar char="•"/>
            </a:pPr>
            <a:r>
              <a:rPr lang="en-US" sz="1700" b="1" dirty="0" smtClean="0"/>
              <a:t>A</a:t>
            </a:r>
            <a:r>
              <a:rPr lang="en-US" sz="1700" dirty="0" smtClean="0"/>
              <a:t>. Because, although all goods have been sold, cash payment has been received for only half of them, The customers buying the goods on credit will pay cash in later months.</a:t>
            </a:r>
          </a:p>
        </p:txBody>
      </p:sp>
      <p:sp>
        <p:nvSpPr>
          <p:cNvPr id="6" name="Round Same Side Corner Rectangle 5">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274</a:t>
            </a:r>
            <a:endParaRPr lang="en-GB" sz="2000" b="1" dirty="0">
              <a:latin typeface="Arial" panose="020B0604020202020204" pitchFamily="34" charset="0"/>
              <a:cs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1308244683"/>
              </p:ext>
            </p:extLst>
          </p:nvPr>
        </p:nvGraphicFramePr>
        <p:xfrm>
          <a:off x="323847" y="2255272"/>
          <a:ext cx="8496624" cy="741680"/>
        </p:xfrm>
        <a:graphic>
          <a:graphicData uri="http://schemas.openxmlformats.org/drawingml/2006/table">
            <a:tbl>
              <a:tblPr firstRow="1" bandRow="1">
                <a:tableStyleId>{5C22544A-7EE6-4342-B048-85BDC9FD1C3A}</a:tableStyleId>
              </a:tblPr>
              <a:tblGrid>
                <a:gridCol w="2832208"/>
                <a:gridCol w="1343937"/>
                <a:gridCol w="4320479"/>
              </a:tblGrid>
              <a:tr h="370840">
                <a:tc>
                  <a:txBody>
                    <a:bodyPr/>
                    <a:lstStyle/>
                    <a:p>
                      <a:r>
                        <a:rPr lang="en-US" sz="1800" b="0" dirty="0" smtClean="0">
                          <a:latin typeface="Arial" panose="020B0604020202020204" pitchFamily="34" charset="0"/>
                          <a:cs typeface="Arial" panose="020B0604020202020204" pitchFamily="34" charset="0"/>
                        </a:rPr>
                        <a:t>Goods sold to customers</a:t>
                      </a:r>
                      <a:endParaRPr lang="en-GB" sz="1800" b="0" dirty="0">
                        <a:latin typeface="Arial" panose="020B0604020202020204" pitchFamily="34" charset="0"/>
                        <a:cs typeface="Arial" panose="020B0604020202020204" pitchFamily="34" charset="0"/>
                      </a:endParaRPr>
                    </a:p>
                  </a:txBody>
                  <a:tcPr/>
                </a:tc>
                <a:tc>
                  <a:txBody>
                    <a:bodyPr/>
                    <a:lstStyle/>
                    <a:p>
                      <a:r>
                        <a:rPr lang="en-US" sz="1800" b="0" dirty="0" smtClean="0">
                          <a:latin typeface="Arial" panose="020B0604020202020204" pitchFamily="34" charset="0"/>
                          <a:cs typeface="Arial" panose="020B0604020202020204" pitchFamily="34" charset="0"/>
                        </a:rPr>
                        <a:t>$40,000</a:t>
                      </a:r>
                      <a:endParaRPr lang="en-GB" sz="1800" b="0" dirty="0">
                        <a:latin typeface="Arial" panose="020B0604020202020204" pitchFamily="34" charset="0"/>
                        <a:cs typeface="Arial" panose="020B0604020202020204" pitchFamily="34" charset="0"/>
                      </a:endParaRPr>
                    </a:p>
                  </a:txBody>
                  <a:tcPr/>
                </a:tc>
                <a:tc>
                  <a:txBody>
                    <a:bodyPr/>
                    <a:lstStyle/>
                    <a:p>
                      <a:r>
                        <a:rPr lang="en-US" sz="1800" b="0" dirty="0" smtClean="0">
                          <a:latin typeface="Arial" panose="020B0604020202020204" pitchFamily="34" charset="0"/>
                          <a:cs typeface="Arial" panose="020B0604020202020204" pitchFamily="34" charset="0"/>
                        </a:rPr>
                        <a:t>(50%</a:t>
                      </a:r>
                      <a:r>
                        <a:rPr lang="en-US" sz="1800" b="0" baseline="0" dirty="0" smtClean="0">
                          <a:latin typeface="Arial" panose="020B0604020202020204" pitchFamily="34" charset="0"/>
                          <a:cs typeface="Arial" panose="020B0604020202020204" pitchFamily="34" charset="0"/>
                        </a:rPr>
                        <a:t> cash; 50% on one month’s credit)</a:t>
                      </a:r>
                      <a:endParaRPr lang="en-GB" sz="1800" b="0" dirty="0">
                        <a:latin typeface="Arial" panose="020B0604020202020204" pitchFamily="34" charset="0"/>
                        <a:cs typeface="Arial" panose="020B0604020202020204" pitchFamily="34" charset="0"/>
                      </a:endParaRPr>
                    </a:p>
                  </a:txBody>
                  <a:tcPr/>
                </a:tc>
              </a:tr>
              <a:tr h="370840">
                <a:tc>
                  <a:txBody>
                    <a:bodyPr/>
                    <a:lstStyle/>
                    <a:p>
                      <a:r>
                        <a:rPr lang="en-US" sz="1800" b="0" dirty="0" smtClean="0">
                          <a:latin typeface="Arial" panose="020B0604020202020204" pitchFamily="34" charset="0"/>
                          <a:cs typeface="Arial" panose="020B0604020202020204" pitchFamily="34" charset="0"/>
                        </a:rPr>
                        <a:t>Cost of goods sold</a:t>
                      </a:r>
                      <a:endParaRPr lang="en-GB" sz="1800" b="0" dirty="0">
                        <a:latin typeface="Arial" panose="020B0604020202020204" pitchFamily="34" charset="0"/>
                        <a:cs typeface="Arial" panose="020B0604020202020204" pitchFamily="34" charset="0"/>
                      </a:endParaRPr>
                    </a:p>
                  </a:txBody>
                  <a:tcPr/>
                </a:tc>
                <a:tc>
                  <a:txBody>
                    <a:bodyPr/>
                    <a:lstStyle/>
                    <a:p>
                      <a:r>
                        <a:rPr lang="en-US" sz="1800" b="0" dirty="0" smtClean="0">
                          <a:latin typeface="Arial" panose="020B0604020202020204" pitchFamily="34" charset="0"/>
                          <a:cs typeface="Arial" panose="020B0604020202020204" pitchFamily="34" charset="0"/>
                        </a:rPr>
                        <a:t>$15,000</a:t>
                      </a:r>
                      <a:endParaRPr lang="en-GB" sz="1800" b="0" dirty="0">
                        <a:latin typeface="Arial" panose="020B0604020202020204" pitchFamily="34" charset="0"/>
                        <a:cs typeface="Arial" panose="020B0604020202020204" pitchFamily="34" charset="0"/>
                      </a:endParaRPr>
                    </a:p>
                  </a:txBody>
                  <a:tcPr/>
                </a:tc>
                <a:tc>
                  <a:txBody>
                    <a:bodyPr/>
                    <a:lstStyle/>
                    <a:p>
                      <a:r>
                        <a:rPr lang="en-US" sz="1800" b="0" dirty="0" smtClean="0">
                          <a:latin typeface="Arial" panose="020B0604020202020204" pitchFamily="34" charset="0"/>
                          <a:cs typeface="Arial" panose="020B0604020202020204" pitchFamily="34" charset="0"/>
                        </a:rPr>
                        <a:t>(paid for in cash)</a:t>
                      </a:r>
                      <a:endParaRPr lang="en-GB" sz="1800" b="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1028953970"/>
      </p:ext>
    </p:extLst>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4000" dirty="0" smtClean="0"/>
              <a:t>5.2.1 – What Cash Flow is Not!</a:t>
            </a:r>
            <a:endParaRPr lang="en-GB" sz="4000" b="1" dirty="0" smtClean="0"/>
          </a:p>
        </p:txBody>
      </p:sp>
      <p:sp>
        <p:nvSpPr>
          <p:cNvPr id="8" name="Rectangle 7"/>
          <p:cNvSpPr/>
          <p:nvPr/>
        </p:nvSpPr>
        <p:spPr>
          <a:xfrm>
            <a:off x="323849" y="1196752"/>
            <a:ext cx="8496623" cy="5524589"/>
          </a:xfrm>
          <a:prstGeom prst="rect">
            <a:avLst/>
          </a:prstGeom>
        </p:spPr>
        <p:txBody>
          <a:bodyPr wrap="square">
            <a:spAutoFit/>
          </a:bodyPr>
          <a:lstStyle/>
          <a:p>
            <a:pPr marL="285750" indent="-285750">
              <a:spcAft>
                <a:spcPts val="600"/>
              </a:spcAft>
              <a:buClr>
                <a:srgbClr val="00B050"/>
              </a:buClr>
              <a:buFont typeface="Wingdings 3" panose="05040102010807070707" pitchFamily="18" charset="2"/>
              <a:buChar char=""/>
            </a:pPr>
            <a:r>
              <a:rPr lang="en-US" sz="1500" dirty="0" smtClean="0"/>
              <a:t>This important example leads to further questions:</a:t>
            </a:r>
          </a:p>
          <a:p>
            <a:pPr marL="285750" indent="-285750">
              <a:spcAft>
                <a:spcPts val="600"/>
              </a:spcAft>
              <a:buClr>
                <a:srgbClr val="00B050"/>
              </a:buClr>
              <a:buFont typeface="Wingdings 3" panose="05040102010807070707" pitchFamily="18" charset="2"/>
              <a:buChar char=""/>
            </a:pPr>
            <a:r>
              <a:rPr lang="en-US" sz="1500" dirty="0" smtClean="0"/>
              <a:t>Can profitable businesses run out of cash? Yes – and this is a major reason for businesses failing. It is called </a:t>
            </a:r>
            <a:r>
              <a:rPr lang="en-US" sz="1500" i="1" dirty="0" smtClean="0"/>
              <a:t>insolvency</a:t>
            </a:r>
            <a:r>
              <a:rPr lang="en-US" sz="1500" dirty="0" smtClean="0"/>
              <a:t>.</a:t>
            </a:r>
          </a:p>
          <a:p>
            <a:pPr marL="285750" indent="-285750">
              <a:spcAft>
                <a:spcPts val="600"/>
              </a:spcAft>
              <a:buClr>
                <a:srgbClr val="00B050"/>
              </a:buClr>
              <a:buFont typeface="Wingdings 3" panose="05040102010807070707" pitchFamily="18" charset="2"/>
              <a:buChar char=""/>
            </a:pPr>
            <a:r>
              <a:rPr lang="en-US" sz="1500" dirty="0" smtClean="0"/>
              <a:t>How is this possible? In a number of ways:</a:t>
            </a:r>
          </a:p>
          <a:p>
            <a:pPr marL="574675" indent="-285750">
              <a:spcAft>
                <a:spcPts val="600"/>
              </a:spcAft>
              <a:buClr>
                <a:srgbClr val="00B050"/>
              </a:buClr>
              <a:buFont typeface="Arial" panose="020B0604020202020204" pitchFamily="34" charset="0"/>
              <a:buChar char="•"/>
            </a:pPr>
            <a:r>
              <a:rPr lang="en-US" sz="1500" dirty="0" smtClean="0"/>
              <a:t>Allowing customers too long a credit period perhaps to encourage sales.</a:t>
            </a:r>
          </a:p>
          <a:p>
            <a:pPr marL="574675" indent="-285750">
              <a:spcAft>
                <a:spcPts val="600"/>
              </a:spcAft>
              <a:buClr>
                <a:srgbClr val="00B050"/>
              </a:buClr>
              <a:buFont typeface="Arial" panose="020B0604020202020204" pitchFamily="34" charset="0"/>
              <a:buChar char="•"/>
            </a:pPr>
            <a:r>
              <a:rPr lang="en-US" sz="1500" dirty="0" smtClean="0"/>
              <a:t>Purchasing too many fixed assets at once.</a:t>
            </a:r>
          </a:p>
          <a:p>
            <a:pPr marL="574675" indent="-285750">
              <a:spcAft>
                <a:spcPts val="600"/>
              </a:spcAft>
              <a:buClr>
                <a:srgbClr val="00B050"/>
              </a:buClr>
              <a:buFont typeface="Arial" panose="020B0604020202020204" pitchFamily="34" charset="0"/>
              <a:buChar char="•"/>
            </a:pPr>
            <a:r>
              <a:rPr lang="en-US" sz="1500" dirty="0" smtClean="0"/>
              <a:t>Expanding too quickly and keeping a high inventory level. This means that cash is used to pay for higher inventory levels. This is often called overtrading.</a:t>
            </a:r>
          </a:p>
          <a:p>
            <a:pPr>
              <a:spcAft>
                <a:spcPts val="600"/>
              </a:spcAft>
              <a:buClr>
                <a:srgbClr val="00B050"/>
              </a:buClr>
            </a:pPr>
            <a:r>
              <a:rPr lang="en-US" sz="1500" b="1" dirty="0" smtClean="0">
                <a:solidFill>
                  <a:srgbClr val="0070C0"/>
                </a:solidFill>
              </a:rPr>
              <a:t>Case Study example</a:t>
            </a:r>
          </a:p>
          <a:p>
            <a:pPr marL="285750" indent="-285750">
              <a:spcAft>
                <a:spcPts val="600"/>
              </a:spcAft>
              <a:buClr>
                <a:srgbClr val="00B050"/>
              </a:buClr>
              <a:buFont typeface="Wingdings 3" panose="05040102010807070707" pitchFamily="18" charset="2"/>
              <a:buChar char=""/>
            </a:pPr>
            <a:r>
              <a:rPr lang="en-US" sz="1500" dirty="0" smtClean="0">
                <a:solidFill>
                  <a:srgbClr val="0070C0"/>
                </a:solidFill>
              </a:rPr>
              <a:t>A business records the following transactions for one month:</a:t>
            </a:r>
          </a:p>
          <a:p>
            <a:pPr marL="285750" indent="-285750">
              <a:spcAft>
                <a:spcPts val="600"/>
              </a:spcAft>
              <a:buClr>
                <a:srgbClr val="00B050"/>
              </a:buClr>
              <a:buFont typeface="Wingdings 3" panose="05040102010807070707" pitchFamily="18" charset="2"/>
              <a:buChar char=""/>
            </a:pPr>
            <a:endParaRPr lang="en-US" sz="600" dirty="0" smtClean="0">
              <a:solidFill>
                <a:srgbClr val="0070C0"/>
              </a:solidFill>
            </a:endParaRPr>
          </a:p>
          <a:p>
            <a:pPr marL="285750" indent="-285750">
              <a:spcAft>
                <a:spcPts val="600"/>
              </a:spcAft>
              <a:buClr>
                <a:srgbClr val="00B050"/>
              </a:buClr>
              <a:buFont typeface="Wingdings 3" panose="05040102010807070707" pitchFamily="18" charset="2"/>
              <a:buChar char=""/>
            </a:pPr>
            <a:endParaRPr lang="en-US" sz="1500" dirty="0">
              <a:solidFill>
                <a:srgbClr val="0070C0"/>
              </a:solidFill>
            </a:endParaRPr>
          </a:p>
          <a:p>
            <a:pPr marL="285750" indent="-285750">
              <a:spcAft>
                <a:spcPts val="600"/>
              </a:spcAft>
              <a:buClr>
                <a:srgbClr val="00B050"/>
              </a:buClr>
              <a:buFont typeface="Wingdings 3" panose="05040102010807070707" pitchFamily="18" charset="2"/>
              <a:buChar char=""/>
            </a:pPr>
            <a:endParaRPr lang="en-US" sz="1500" dirty="0" smtClean="0">
              <a:solidFill>
                <a:srgbClr val="0070C0"/>
              </a:solidFill>
            </a:endParaRPr>
          </a:p>
          <a:p>
            <a:pPr marL="574675" indent="-285750">
              <a:spcAft>
                <a:spcPts val="600"/>
              </a:spcAft>
              <a:buClr>
                <a:srgbClr val="00B050"/>
              </a:buClr>
              <a:buFont typeface="Arial" panose="020B0604020202020204" pitchFamily="34" charset="0"/>
              <a:buChar char="•"/>
            </a:pPr>
            <a:r>
              <a:rPr lang="en-US" sz="1500" dirty="0" smtClean="0">
                <a:solidFill>
                  <a:srgbClr val="0070C0"/>
                </a:solidFill>
              </a:rPr>
              <a:t>Assume no other transactions</a:t>
            </a:r>
            <a:endParaRPr lang="en-US" sz="1500" dirty="0" smtClean="0"/>
          </a:p>
          <a:p>
            <a:pPr>
              <a:spcAft>
                <a:spcPts val="600"/>
              </a:spcAft>
              <a:buClr>
                <a:srgbClr val="00B050"/>
              </a:buClr>
            </a:pPr>
            <a:r>
              <a:rPr lang="en-US" sz="1500" b="1" dirty="0" smtClean="0">
                <a:solidFill>
                  <a:srgbClr val="FF0000"/>
                </a:solidFill>
              </a:rPr>
              <a:t>Activity 22.2</a:t>
            </a:r>
          </a:p>
          <a:p>
            <a:pPr>
              <a:spcAft>
                <a:spcPts val="600"/>
              </a:spcAft>
              <a:buClr>
                <a:srgbClr val="00B050"/>
              </a:buClr>
            </a:pPr>
            <a:r>
              <a:rPr lang="en-US" sz="1500" dirty="0" smtClean="0">
                <a:solidFill>
                  <a:srgbClr val="FF0000"/>
                </a:solidFill>
              </a:rPr>
              <a:t>Calculate the gross profit made b y the business in this month.</a:t>
            </a:r>
          </a:p>
          <a:p>
            <a:pPr>
              <a:spcAft>
                <a:spcPts val="600"/>
              </a:spcAft>
              <a:buClr>
                <a:srgbClr val="00B050"/>
              </a:buClr>
            </a:pPr>
            <a:r>
              <a:rPr lang="en-US" sz="1500" dirty="0" smtClean="0">
                <a:solidFill>
                  <a:srgbClr val="FF0000"/>
                </a:solidFill>
              </a:rPr>
              <a:t>Calculate the cash held by the business at the end of the month (assume they had no cash at the start of the month).</a:t>
            </a:r>
          </a:p>
          <a:p>
            <a:pPr>
              <a:spcAft>
                <a:spcPts val="600"/>
              </a:spcAft>
              <a:buClr>
                <a:srgbClr val="00B050"/>
              </a:buClr>
            </a:pPr>
            <a:r>
              <a:rPr lang="en-US" sz="1500" dirty="0" smtClean="0">
                <a:solidFill>
                  <a:srgbClr val="FF0000"/>
                </a:solidFill>
              </a:rPr>
              <a:t>Explain why the answers to a) and b) bracket are different.</a:t>
            </a:r>
          </a:p>
        </p:txBody>
      </p:sp>
      <p:sp>
        <p:nvSpPr>
          <p:cNvPr id="6" name="Round Same Side Corner Rectangle 5">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274</a:t>
            </a:r>
            <a:endParaRPr lang="en-GB" sz="2000" b="1" dirty="0">
              <a:latin typeface="Arial" panose="020B0604020202020204" pitchFamily="34" charset="0"/>
              <a:cs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1298702656"/>
              </p:ext>
            </p:extLst>
          </p:nvPr>
        </p:nvGraphicFramePr>
        <p:xfrm>
          <a:off x="323847" y="4127480"/>
          <a:ext cx="8496625" cy="741680"/>
        </p:xfrm>
        <a:graphic>
          <a:graphicData uri="http://schemas.openxmlformats.org/drawingml/2006/table">
            <a:tbl>
              <a:tblPr firstRow="1" bandRow="1">
                <a:tableStyleId>{5C22544A-7EE6-4342-B048-85BDC9FD1C3A}</a:tableStyleId>
              </a:tblPr>
              <a:tblGrid>
                <a:gridCol w="3240041"/>
                <a:gridCol w="5256584"/>
              </a:tblGrid>
              <a:tr h="370840">
                <a:tc>
                  <a:txBody>
                    <a:bodyPr/>
                    <a:lstStyle/>
                    <a:p>
                      <a:r>
                        <a:rPr lang="en-US" sz="1700" b="0" dirty="0" smtClean="0">
                          <a:latin typeface="Arial" panose="020B0604020202020204" pitchFamily="34" charset="0"/>
                          <a:cs typeface="Arial" panose="020B0604020202020204" pitchFamily="34" charset="0"/>
                        </a:rPr>
                        <a:t>Sale of goods</a:t>
                      </a:r>
                      <a:endParaRPr lang="en-GB" sz="1700" b="0" dirty="0">
                        <a:latin typeface="Arial" panose="020B0604020202020204" pitchFamily="34" charset="0"/>
                        <a:cs typeface="Arial" panose="020B0604020202020204" pitchFamily="34" charset="0"/>
                      </a:endParaRPr>
                    </a:p>
                  </a:txBody>
                  <a:tcPr/>
                </a:tc>
                <a:tc>
                  <a:txBody>
                    <a:bodyPr/>
                    <a:lstStyle/>
                    <a:p>
                      <a:r>
                        <a:rPr lang="en-US" sz="1700" b="0" dirty="0" smtClean="0">
                          <a:latin typeface="Arial" panose="020B0604020202020204" pitchFamily="34" charset="0"/>
                          <a:cs typeface="Arial" panose="020B0604020202020204" pitchFamily="34" charset="0"/>
                        </a:rPr>
                        <a:t>$45,000</a:t>
                      </a:r>
                      <a:r>
                        <a:rPr lang="en-US" sz="1700" b="0" baseline="0" dirty="0" smtClean="0">
                          <a:latin typeface="Arial" panose="020B0604020202020204" pitchFamily="34" charset="0"/>
                          <a:cs typeface="Arial" panose="020B0604020202020204" pitchFamily="34" charset="0"/>
                        </a:rPr>
                        <a:t> (50% for cash; 50% on one month’s credit)</a:t>
                      </a:r>
                      <a:endParaRPr lang="en-GB" sz="1700" b="0" dirty="0">
                        <a:latin typeface="Arial" panose="020B0604020202020204" pitchFamily="34" charset="0"/>
                        <a:cs typeface="Arial" panose="020B0604020202020204" pitchFamily="34" charset="0"/>
                      </a:endParaRPr>
                    </a:p>
                  </a:txBody>
                  <a:tcPr/>
                </a:tc>
              </a:tr>
              <a:tr h="370840">
                <a:tc>
                  <a:txBody>
                    <a:bodyPr/>
                    <a:lstStyle/>
                    <a:p>
                      <a:r>
                        <a:rPr lang="en-US" sz="1700" b="0" dirty="0" smtClean="0">
                          <a:latin typeface="Arial" panose="020B0604020202020204" pitchFamily="34" charset="0"/>
                          <a:cs typeface="Arial" panose="020B0604020202020204" pitchFamily="34" charset="0"/>
                        </a:rPr>
                        <a:t>Materials purchased and used</a:t>
                      </a:r>
                      <a:endParaRPr lang="en-GB" sz="1700" b="0" dirty="0">
                        <a:latin typeface="Arial" panose="020B0604020202020204" pitchFamily="34" charset="0"/>
                        <a:cs typeface="Arial" panose="020B0604020202020204" pitchFamily="34" charset="0"/>
                      </a:endParaRPr>
                    </a:p>
                  </a:txBody>
                  <a:tcPr/>
                </a:tc>
                <a:tc>
                  <a:txBody>
                    <a:bodyPr/>
                    <a:lstStyle/>
                    <a:p>
                      <a:r>
                        <a:rPr lang="en-US" sz="1700" b="0" dirty="0" smtClean="0">
                          <a:latin typeface="Arial" panose="020B0604020202020204" pitchFamily="34" charset="0"/>
                          <a:cs typeface="Arial" panose="020B0604020202020204" pitchFamily="34" charset="0"/>
                        </a:rPr>
                        <a:t>$12,000 (all paid in cash during the month)</a:t>
                      </a:r>
                      <a:endParaRPr lang="en-GB" sz="1700" b="0" dirty="0">
                        <a:latin typeface="Arial" panose="020B0604020202020204" pitchFamily="34" charset="0"/>
                        <a:cs typeface="Arial" panose="020B0604020202020204" pitchFamily="34" charset="0"/>
                      </a:endParaRPr>
                    </a:p>
                  </a:txBody>
                  <a:tcPr/>
                </a:tc>
              </a:tr>
            </a:tbl>
          </a:graphicData>
        </a:graphic>
      </p:graphicFrame>
      <p:sp>
        <p:nvSpPr>
          <p:cNvPr id="2" name="TextBox 1"/>
          <p:cNvSpPr txBox="1"/>
          <p:nvPr/>
        </p:nvSpPr>
        <p:spPr>
          <a:xfrm>
            <a:off x="8342911" y="1890578"/>
            <a:ext cx="504056" cy="769441"/>
          </a:xfrm>
          <a:prstGeom prst="rect">
            <a:avLst/>
          </a:prstGeom>
          <a:noFill/>
        </p:spPr>
        <p:txBody>
          <a:bodyPr wrap="square" rtlCol="0">
            <a:spAutoFit/>
          </a:bodyPr>
          <a:lstStyle/>
          <a:p>
            <a:r>
              <a:rPr lang="en-US" sz="4400" dirty="0" smtClean="0">
                <a:solidFill>
                  <a:srgbClr val="FF0000"/>
                </a:solidFill>
              </a:rPr>
              <a:t>?</a:t>
            </a:r>
            <a:endParaRPr lang="en-GB" dirty="0">
              <a:solidFill>
                <a:srgbClr val="FF0000"/>
              </a:solidFill>
            </a:endParaRPr>
          </a:p>
        </p:txBody>
      </p:sp>
    </p:spTree>
    <p:extLst>
      <p:ext uri="{BB962C8B-B14F-4D97-AF65-F5344CB8AC3E}">
        <p14:creationId xmlns:p14="http://schemas.microsoft.com/office/powerpoint/2010/main" val="2133715939"/>
      </p:ext>
    </p:extLst>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416824" cy="625434"/>
          </a:xfrm>
        </p:spPr>
        <p:txBody>
          <a:bodyPr>
            <a:noAutofit/>
          </a:bodyPr>
          <a:lstStyle/>
          <a:p>
            <a:r>
              <a:rPr lang="en-GB" sz="3600" dirty="0" smtClean="0"/>
              <a:t>5.2.1 – Revision Summary – Cash Flow</a:t>
            </a:r>
            <a:endParaRPr lang="en-GB" sz="3600" b="1" dirty="0" smtClean="0"/>
          </a:p>
        </p:txBody>
      </p:sp>
      <p:sp>
        <p:nvSpPr>
          <p:cNvPr id="6" name="Round Same Side Corner Rectangle 5">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275</a:t>
            </a:r>
            <a:endParaRPr lang="en-GB" sz="2000" b="1" dirty="0">
              <a:latin typeface="Arial" panose="020B0604020202020204" pitchFamily="34" charset="0"/>
              <a:cs typeface="Arial" panose="020B0604020202020204" pitchFamily="34" charset="0"/>
            </a:endParaRPr>
          </a:p>
        </p:txBody>
      </p:sp>
      <p:grpSp>
        <p:nvGrpSpPr>
          <p:cNvPr id="7" name="Group 6"/>
          <p:cNvGrpSpPr/>
          <p:nvPr/>
        </p:nvGrpSpPr>
        <p:grpSpPr>
          <a:xfrm>
            <a:off x="2573075" y="3996033"/>
            <a:ext cx="3072943" cy="1735666"/>
            <a:chOff x="1291379" y="4769565"/>
            <a:chExt cx="4398530" cy="2484368"/>
          </a:xfrm>
        </p:grpSpPr>
        <p:sp>
          <p:nvSpPr>
            <p:cNvPr id="9" name="Rounded Rectangle 8"/>
            <p:cNvSpPr/>
            <p:nvPr/>
          </p:nvSpPr>
          <p:spPr>
            <a:xfrm>
              <a:off x="1291379" y="5998250"/>
              <a:ext cx="4398530" cy="1255683"/>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Cash flow problems can occur from overtrading or giving too much credit</a:t>
              </a:r>
              <a:endParaRPr lang="en-US" dirty="0">
                <a:latin typeface="Calibri" panose="020F0502020204030204" pitchFamily="34" charset="0"/>
              </a:endParaRPr>
            </a:p>
          </p:txBody>
        </p:sp>
        <p:cxnSp>
          <p:nvCxnSpPr>
            <p:cNvPr id="10" name="Straight Arrow Connector 9"/>
            <p:cNvCxnSpPr>
              <a:stCxn id="11" idx="2"/>
              <a:endCxn id="9" idx="0"/>
            </p:cNvCxnSpPr>
            <p:nvPr/>
          </p:nvCxnSpPr>
          <p:spPr>
            <a:xfrm flipH="1">
              <a:off x="3490645" y="4769565"/>
              <a:ext cx="2737" cy="1228685"/>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11" name="Rounded Rectangle 10"/>
          <p:cNvSpPr/>
          <p:nvPr/>
        </p:nvSpPr>
        <p:spPr>
          <a:xfrm>
            <a:off x="3110118" y="3501008"/>
            <a:ext cx="2002681" cy="495025"/>
          </a:xfrm>
          <a:prstGeom prst="roundRect">
            <a:avLst/>
          </a:prstGeom>
          <a:solidFill>
            <a:srgbClr val="00B050"/>
          </a:solidFill>
          <a:ln>
            <a:headEnd type="triangle" w="med" len="med"/>
            <a:tailEnd type="triangle"/>
          </a:ln>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b="1" dirty="0" smtClean="0">
                <a:latin typeface="Calibri" panose="020F0502020204030204" pitchFamily="34" charset="0"/>
              </a:rPr>
              <a:t>CASH FLOW</a:t>
            </a:r>
            <a:endParaRPr lang="en-US" b="1" dirty="0">
              <a:latin typeface="Calibri" panose="020F0502020204030204" pitchFamily="34" charset="0"/>
            </a:endParaRPr>
          </a:p>
        </p:txBody>
      </p:sp>
      <p:grpSp>
        <p:nvGrpSpPr>
          <p:cNvPr id="12" name="Group 11"/>
          <p:cNvGrpSpPr/>
          <p:nvPr/>
        </p:nvGrpSpPr>
        <p:grpSpPr>
          <a:xfrm>
            <a:off x="5112799" y="3748520"/>
            <a:ext cx="3508947" cy="1816887"/>
            <a:chOff x="4185239" y="4504263"/>
            <a:chExt cx="4770347" cy="2473586"/>
          </a:xfrm>
        </p:grpSpPr>
        <p:sp>
          <p:nvSpPr>
            <p:cNvPr id="13" name="Rounded Rectangle 12"/>
            <p:cNvSpPr/>
            <p:nvPr/>
          </p:nvSpPr>
          <p:spPr>
            <a:xfrm>
              <a:off x="5496954" y="6236258"/>
              <a:ext cx="3458632" cy="741591"/>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dirty="0" smtClean="0">
                  <a:latin typeface="Calibri" panose="020F0502020204030204" pitchFamily="34" charset="0"/>
                </a:rPr>
                <a:t>Lack of cash can cause a liquidity problem</a:t>
              </a:r>
              <a:endParaRPr lang="en-US" dirty="0">
                <a:latin typeface="Calibri" panose="020F0502020204030204" pitchFamily="34" charset="0"/>
              </a:endParaRPr>
            </a:p>
          </p:txBody>
        </p:sp>
        <p:cxnSp>
          <p:nvCxnSpPr>
            <p:cNvPr id="14" name="Straight Arrow Connector 13"/>
            <p:cNvCxnSpPr>
              <a:stCxn id="11" idx="3"/>
              <a:endCxn id="13" idx="0"/>
            </p:cNvCxnSpPr>
            <p:nvPr/>
          </p:nvCxnSpPr>
          <p:spPr>
            <a:xfrm>
              <a:off x="4185239" y="4504263"/>
              <a:ext cx="3041031" cy="1731995"/>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5" name="Group 14"/>
          <p:cNvGrpSpPr/>
          <p:nvPr/>
        </p:nvGrpSpPr>
        <p:grpSpPr>
          <a:xfrm>
            <a:off x="5112799" y="2569050"/>
            <a:ext cx="3393313" cy="1179471"/>
            <a:chOff x="5923212" y="6247762"/>
            <a:chExt cx="4511732" cy="2951259"/>
          </a:xfrm>
        </p:grpSpPr>
        <p:sp>
          <p:nvSpPr>
            <p:cNvPr id="16" name="Rounded Rectangle 15"/>
            <p:cNvSpPr/>
            <p:nvPr/>
          </p:nvSpPr>
          <p:spPr>
            <a:xfrm>
              <a:off x="7359852" y="6247762"/>
              <a:ext cx="3075092" cy="1431047"/>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Cash is the most liquid asset</a:t>
              </a:r>
              <a:endParaRPr lang="en-US" dirty="0">
                <a:latin typeface="Calibri" panose="020F0502020204030204" pitchFamily="34" charset="0"/>
              </a:endParaRPr>
            </a:p>
          </p:txBody>
        </p:sp>
        <p:cxnSp>
          <p:nvCxnSpPr>
            <p:cNvPr id="17" name="Straight Arrow Connector 16"/>
            <p:cNvCxnSpPr>
              <a:stCxn id="11" idx="3"/>
              <a:endCxn id="16" idx="2"/>
            </p:cNvCxnSpPr>
            <p:nvPr/>
          </p:nvCxnSpPr>
          <p:spPr>
            <a:xfrm flipV="1">
              <a:off x="5923212" y="7678809"/>
              <a:ext cx="2974186" cy="1520212"/>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8" name="Group 17"/>
          <p:cNvGrpSpPr/>
          <p:nvPr/>
        </p:nvGrpSpPr>
        <p:grpSpPr>
          <a:xfrm>
            <a:off x="494115" y="2564749"/>
            <a:ext cx="2616003" cy="1183771"/>
            <a:chOff x="-415035" y="4041367"/>
            <a:chExt cx="3744474" cy="1694423"/>
          </a:xfrm>
        </p:grpSpPr>
        <p:sp>
          <p:nvSpPr>
            <p:cNvPr id="19" name="Rounded Rectangle 18"/>
            <p:cNvSpPr/>
            <p:nvPr/>
          </p:nvSpPr>
          <p:spPr>
            <a:xfrm>
              <a:off x="-415035" y="4041367"/>
              <a:ext cx="3181906" cy="830724"/>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Cash is needed to pay expenses</a:t>
              </a:r>
              <a:endParaRPr lang="en-US" sz="1400" dirty="0">
                <a:latin typeface="Calibri" panose="020F0502020204030204" pitchFamily="34" charset="0"/>
              </a:endParaRPr>
            </a:p>
          </p:txBody>
        </p:sp>
        <p:cxnSp>
          <p:nvCxnSpPr>
            <p:cNvPr id="20" name="Straight Arrow Connector 19"/>
            <p:cNvCxnSpPr>
              <a:stCxn id="11" idx="1"/>
              <a:endCxn id="19" idx="2"/>
            </p:cNvCxnSpPr>
            <p:nvPr/>
          </p:nvCxnSpPr>
          <p:spPr>
            <a:xfrm flipH="1" flipV="1">
              <a:off x="1175918" y="4872091"/>
              <a:ext cx="2153521" cy="863699"/>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1" name="Group 20"/>
          <p:cNvGrpSpPr/>
          <p:nvPr/>
        </p:nvGrpSpPr>
        <p:grpSpPr>
          <a:xfrm>
            <a:off x="410273" y="3748520"/>
            <a:ext cx="2699845" cy="1844314"/>
            <a:chOff x="3886047" y="4054933"/>
            <a:chExt cx="3864486" cy="2639914"/>
          </a:xfrm>
        </p:grpSpPr>
        <p:sp>
          <p:nvSpPr>
            <p:cNvPr id="22" name="Rounded Rectangle 21"/>
            <p:cNvSpPr/>
            <p:nvPr/>
          </p:nvSpPr>
          <p:spPr>
            <a:xfrm>
              <a:off x="3886047" y="5759594"/>
              <a:ext cx="2640166" cy="935253"/>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Cash flow is not the same as profit</a:t>
              </a:r>
              <a:endParaRPr lang="en-US" dirty="0">
                <a:latin typeface="Calibri" panose="020F0502020204030204" pitchFamily="34" charset="0"/>
              </a:endParaRPr>
            </a:p>
          </p:txBody>
        </p:sp>
        <p:cxnSp>
          <p:nvCxnSpPr>
            <p:cNvPr id="23" name="Straight Arrow Connector 22"/>
            <p:cNvCxnSpPr>
              <a:stCxn id="11" idx="1"/>
              <a:endCxn id="22" idx="0"/>
            </p:cNvCxnSpPr>
            <p:nvPr/>
          </p:nvCxnSpPr>
          <p:spPr>
            <a:xfrm flipH="1">
              <a:off x="5206131" y="4054933"/>
              <a:ext cx="2544402" cy="170466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39" name="Group 38"/>
          <p:cNvGrpSpPr/>
          <p:nvPr/>
        </p:nvGrpSpPr>
        <p:grpSpPr>
          <a:xfrm>
            <a:off x="2400092" y="1501432"/>
            <a:ext cx="3425007" cy="1999577"/>
            <a:chOff x="869457" y="5484315"/>
            <a:chExt cx="4902463" cy="2862121"/>
          </a:xfrm>
        </p:grpSpPr>
        <p:sp>
          <p:nvSpPr>
            <p:cNvPr id="40" name="Rounded Rectangle 39"/>
            <p:cNvSpPr/>
            <p:nvPr/>
          </p:nvSpPr>
          <p:spPr>
            <a:xfrm>
              <a:off x="869457" y="5484315"/>
              <a:ext cx="4902463" cy="1314129"/>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Cash is received from customers but also from bank loans and sale of assets and shares</a:t>
              </a:r>
              <a:endParaRPr lang="en-US" dirty="0">
                <a:latin typeface="Calibri" panose="020F0502020204030204" pitchFamily="34" charset="0"/>
              </a:endParaRPr>
            </a:p>
          </p:txBody>
        </p:sp>
        <p:cxnSp>
          <p:nvCxnSpPr>
            <p:cNvPr id="41" name="Straight Arrow Connector 40"/>
            <p:cNvCxnSpPr>
              <a:stCxn id="11" idx="0"/>
              <a:endCxn id="40" idx="2"/>
            </p:cNvCxnSpPr>
            <p:nvPr/>
          </p:nvCxnSpPr>
          <p:spPr>
            <a:xfrm flipV="1">
              <a:off x="3319062" y="6798444"/>
              <a:ext cx="1627" cy="1547992"/>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360655077"/>
      </p:ext>
    </p:extLst>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fade">
                                      <p:cBhvr>
                                        <p:cTn id="12" dur="500"/>
                                        <p:tgtEl>
                                          <p:spTgt spid="2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500"/>
                                        <p:tgtEl>
                                          <p:spTgt spid="12"/>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9"/>
                                        </p:tgtEl>
                                        <p:attrNameLst>
                                          <p:attrName>style.visibility</p:attrName>
                                        </p:attrNameLst>
                                      </p:cBhvr>
                                      <p:to>
                                        <p:strVal val="visible"/>
                                      </p:to>
                                    </p:set>
                                    <p:animEffect transition="in" filter="fade">
                                      <p:cBhvr>
                                        <p:cTn id="32"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3600" dirty="0" smtClean="0"/>
              <a:t>5.2.2 – Cash Flow Forecasts</a:t>
            </a:r>
            <a:endParaRPr lang="en-GB" sz="3600" b="1" dirty="0" smtClean="0"/>
          </a:p>
        </p:txBody>
      </p:sp>
      <p:sp>
        <p:nvSpPr>
          <p:cNvPr id="8" name="Rectangle 7"/>
          <p:cNvSpPr/>
          <p:nvPr/>
        </p:nvSpPr>
        <p:spPr>
          <a:xfrm>
            <a:off x="323849" y="1196752"/>
            <a:ext cx="6336383" cy="5324535"/>
          </a:xfrm>
          <a:prstGeom prst="rect">
            <a:avLst/>
          </a:prstGeom>
        </p:spPr>
        <p:txBody>
          <a:bodyPr wrap="square">
            <a:spAutoFit/>
          </a:bodyPr>
          <a:lstStyle/>
          <a:p>
            <a:pPr marL="285750" indent="-285750">
              <a:spcAft>
                <a:spcPts val="600"/>
              </a:spcAft>
              <a:buClr>
                <a:srgbClr val="00B050"/>
              </a:buClr>
              <a:buFont typeface="Wingdings 3" panose="05040102010807070707" pitchFamily="18" charset="2"/>
              <a:buChar char=""/>
            </a:pPr>
            <a:r>
              <a:rPr lang="en-US" sz="2000" dirty="0" smtClean="0"/>
              <a:t>We have seen how important cash is to any business. Without sufficient cash to pay for bills and repay loans, a business may be forced to stop trading by its creditors and banks. It is therefor very important indeed for the manager of a business to know what cash will be available for month by month. A </a:t>
            </a:r>
            <a:r>
              <a:rPr lang="en-US" sz="2000" b="1" dirty="0" smtClean="0"/>
              <a:t>Cash Flow Forecast</a:t>
            </a:r>
            <a:r>
              <a:rPr lang="en-US" sz="2000" dirty="0" smtClean="0"/>
              <a:t> can be used to tell the manager.</a:t>
            </a:r>
          </a:p>
          <a:p>
            <a:pPr marL="515938" indent="-225425">
              <a:spcAft>
                <a:spcPts val="600"/>
              </a:spcAft>
              <a:buClr>
                <a:srgbClr val="00B050"/>
              </a:buClr>
              <a:buFont typeface="Arial" panose="020B0604020202020204" pitchFamily="34" charset="0"/>
              <a:buChar char="•"/>
            </a:pPr>
            <a:r>
              <a:rPr lang="en-US" sz="2000" dirty="0" smtClean="0"/>
              <a:t>How much cash is available for paying bills, repaying loans or for buying fixed assets.</a:t>
            </a:r>
          </a:p>
          <a:p>
            <a:pPr marL="515938" indent="-225425">
              <a:spcAft>
                <a:spcPts val="600"/>
              </a:spcAft>
              <a:buClr>
                <a:srgbClr val="00B050"/>
              </a:buClr>
              <a:buFont typeface="Arial" panose="020B0604020202020204" pitchFamily="34" charset="0"/>
              <a:buChar char="•"/>
            </a:pPr>
            <a:r>
              <a:rPr lang="en-US" sz="2000" dirty="0" smtClean="0"/>
              <a:t>How much cash the bank might need to lend to the business in order to avoid insolvency</a:t>
            </a:r>
          </a:p>
          <a:p>
            <a:pPr marL="515938" indent="-225425">
              <a:spcAft>
                <a:spcPts val="600"/>
              </a:spcAft>
              <a:buClr>
                <a:srgbClr val="00B050"/>
              </a:buClr>
              <a:buFont typeface="Arial" panose="020B0604020202020204" pitchFamily="34" charset="0"/>
              <a:buChar char="•"/>
            </a:pPr>
            <a:r>
              <a:rPr lang="en-US" sz="2000" dirty="0" smtClean="0"/>
              <a:t>Whether the business is holding too much cash which could be put to a more profitable one.</a:t>
            </a:r>
          </a:p>
          <a:p>
            <a:pPr marL="285750" indent="-285750">
              <a:spcAft>
                <a:spcPts val="600"/>
              </a:spcAft>
              <a:buClr>
                <a:srgbClr val="00B050"/>
              </a:buClr>
              <a:buFont typeface="Wingdings 3" panose="05040102010807070707" pitchFamily="18" charset="2"/>
              <a:buChar char=""/>
            </a:pPr>
            <a:r>
              <a:rPr lang="en-US" sz="2000" dirty="0" smtClean="0"/>
              <a:t>Managers use cash flow forecasts to help them find out the future cash position of their business.</a:t>
            </a:r>
            <a:endParaRPr lang="en-GB" sz="2000" dirty="0" smtClean="0"/>
          </a:p>
        </p:txBody>
      </p:sp>
      <p:sp>
        <p:nvSpPr>
          <p:cNvPr id="6" name="Round Same Side Corner Rectangle 5">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274</a:t>
            </a:r>
            <a:endParaRPr lang="en-GB" sz="2000" b="1" dirty="0">
              <a:latin typeface="Arial" panose="020B0604020202020204" pitchFamily="34" charset="0"/>
              <a:cs typeface="Arial" panose="020B0604020202020204" pitchFamily="34" charset="0"/>
            </a:endParaRPr>
          </a:p>
        </p:txBody>
      </p:sp>
      <p:graphicFrame>
        <p:nvGraphicFramePr>
          <p:cNvPr id="7" name="Table 6"/>
          <p:cNvGraphicFramePr>
            <a:graphicFrameLocks noGrp="1"/>
          </p:cNvGraphicFramePr>
          <p:nvPr>
            <p:extLst>
              <p:ext uri="{D42A27DB-BD31-4B8C-83A1-F6EECF244321}">
                <p14:modId xmlns:p14="http://schemas.microsoft.com/office/powerpoint/2010/main" val="3323625179"/>
              </p:ext>
            </p:extLst>
          </p:nvPr>
        </p:nvGraphicFramePr>
        <p:xfrm>
          <a:off x="6732240" y="1124744"/>
          <a:ext cx="2123926" cy="5472608"/>
        </p:xfrm>
        <a:graphic>
          <a:graphicData uri="http://schemas.openxmlformats.org/drawingml/2006/table">
            <a:tbl>
              <a:tblPr firstRow="1" firstCol="1" lastRow="1" lastCol="1" bandRow="1" bandCol="1">
                <a:tableStyleId>{2D5ABB26-0587-4C30-8999-92F81FD0307C}</a:tableStyleId>
              </a:tblPr>
              <a:tblGrid>
                <a:gridCol w="2123926"/>
              </a:tblGrid>
              <a:tr h="360040">
                <a:tc>
                  <a:txBody>
                    <a:bodyPr/>
                    <a:lstStyle/>
                    <a:p>
                      <a:pPr>
                        <a:spcAft>
                          <a:spcPts val="0"/>
                        </a:spcAft>
                      </a:pPr>
                      <a:endParaRPr lang="en-GB" sz="16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12568">
                <a:tc>
                  <a:txBody>
                    <a:bodyPr/>
                    <a:lstStyle/>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No cash, no supplies, no supplies no customers.</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How Tesco’s thought they had £270M when they really had £5m</a:t>
                      </a:r>
                    </a:p>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What happens when there is zero cash to work with</a:t>
                      </a:r>
                    </a:p>
                    <a:p>
                      <a:pPr marL="177800" indent="-177800" algn="l">
                        <a:spcAft>
                          <a:spcPts val="600"/>
                        </a:spcAft>
                        <a:buFontTx/>
                        <a:buBlip>
                          <a:blip r:embed="rId3"/>
                        </a:buBlip>
                      </a:pPr>
                      <a:r>
                        <a:rPr lang="en-US" sz="1600" baseline="0" dirty="0" smtClean="0">
                          <a:solidFill>
                            <a:schemeClr val="tx1"/>
                          </a:solidFill>
                          <a:effectLst/>
                          <a:latin typeface="Arial" pitchFamily="34" charset="0"/>
                          <a:ea typeface="Times New Roman"/>
                          <a:cs typeface="Arial" pitchFamily="34" charset="0"/>
                        </a:rPr>
                        <a:t>What businesses would need the electric turned on, the gas, rely on water or staff</a:t>
                      </a:r>
                      <a:endParaRPr lang="en-GB" sz="1600" baseline="0" dirty="0" smtClean="0">
                        <a:solidFill>
                          <a:schemeClr val="tx1"/>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Are cash payments to staff legal in all countries.</a:t>
                      </a:r>
                      <a:endParaRPr lang="en-GB" sz="1600" dirty="0" smtClean="0">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876256" y="1151409"/>
            <a:ext cx="1872208"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21496059"/>
      </p:ext>
    </p:extLst>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4000" dirty="0" smtClean="0"/>
              <a:t>5.2.2 – Uses of Cash Flow Forecasts</a:t>
            </a:r>
            <a:endParaRPr lang="en-GB" sz="4000" b="1" dirty="0" smtClean="0"/>
          </a:p>
        </p:txBody>
      </p:sp>
      <p:sp>
        <p:nvSpPr>
          <p:cNvPr id="8" name="Rectangle 7"/>
          <p:cNvSpPr/>
          <p:nvPr/>
        </p:nvSpPr>
        <p:spPr>
          <a:xfrm>
            <a:off x="323849" y="1196752"/>
            <a:ext cx="8496623" cy="5370701"/>
          </a:xfrm>
          <a:prstGeom prst="rect">
            <a:avLst/>
          </a:prstGeom>
        </p:spPr>
        <p:txBody>
          <a:bodyPr wrap="square">
            <a:spAutoFit/>
          </a:bodyPr>
          <a:lstStyle/>
          <a:p>
            <a:pPr marL="285750" indent="-285750">
              <a:spcAft>
                <a:spcPts val="600"/>
              </a:spcAft>
              <a:buClr>
                <a:srgbClr val="00B050"/>
              </a:buClr>
              <a:buFont typeface="Wingdings 3" panose="05040102010807070707" pitchFamily="18" charset="2"/>
              <a:buChar char=""/>
            </a:pPr>
            <a:r>
              <a:rPr lang="en-US" sz="1600" dirty="0" smtClean="0">
                <a:solidFill>
                  <a:srgbClr val="0070C0"/>
                </a:solidFill>
              </a:rPr>
              <a:t>Cash flow forecasts are useful in the following situations:</a:t>
            </a:r>
          </a:p>
          <a:p>
            <a:pPr>
              <a:spcAft>
                <a:spcPts val="600"/>
              </a:spcAft>
              <a:buClr>
                <a:srgbClr val="00B050"/>
              </a:buClr>
            </a:pPr>
            <a:endParaRPr lang="en-US" sz="1600" b="1" dirty="0" smtClean="0">
              <a:solidFill>
                <a:srgbClr val="0070C0"/>
              </a:solidFill>
            </a:endParaRPr>
          </a:p>
          <a:p>
            <a:pPr>
              <a:spcAft>
                <a:spcPts val="600"/>
              </a:spcAft>
              <a:buClr>
                <a:srgbClr val="00B050"/>
              </a:buClr>
            </a:pPr>
            <a:endParaRPr lang="en-US" sz="2000" b="1" dirty="0">
              <a:solidFill>
                <a:srgbClr val="0070C0"/>
              </a:solidFill>
            </a:endParaRPr>
          </a:p>
          <a:p>
            <a:pPr>
              <a:spcAft>
                <a:spcPts val="600"/>
              </a:spcAft>
              <a:buClr>
                <a:srgbClr val="00B050"/>
              </a:buClr>
            </a:pPr>
            <a:r>
              <a:rPr lang="en-US" sz="1600" b="1" dirty="0" smtClean="0">
                <a:solidFill>
                  <a:srgbClr val="0070C0"/>
                </a:solidFill>
              </a:rPr>
              <a:t>Case Study example - Cash flow forecast</a:t>
            </a:r>
          </a:p>
          <a:p>
            <a:pPr marL="285750" indent="-285750">
              <a:spcAft>
                <a:spcPts val="600"/>
              </a:spcAft>
              <a:buClr>
                <a:srgbClr val="00B050"/>
              </a:buClr>
              <a:buFont typeface="Wingdings 3" panose="05040102010807070707" pitchFamily="18" charset="2"/>
              <a:buChar char=""/>
            </a:pPr>
            <a:r>
              <a:rPr lang="en-US" sz="1600" dirty="0" err="1" smtClean="0">
                <a:solidFill>
                  <a:srgbClr val="0070C0"/>
                </a:solidFill>
              </a:rPr>
              <a:t>Alrraja</a:t>
            </a:r>
            <a:r>
              <a:rPr lang="en-US" sz="1600" dirty="0">
                <a:solidFill>
                  <a:srgbClr val="0070C0"/>
                </a:solidFill>
              </a:rPr>
              <a:t>' </a:t>
            </a:r>
            <a:r>
              <a:rPr lang="en-US" sz="1600" dirty="0" err="1">
                <a:solidFill>
                  <a:srgbClr val="0070C0"/>
                </a:solidFill>
              </a:rPr>
              <a:t>Alssalih</a:t>
            </a:r>
            <a:r>
              <a:rPr lang="en-US" sz="1600" dirty="0">
                <a:solidFill>
                  <a:srgbClr val="0070C0"/>
                </a:solidFill>
              </a:rPr>
              <a:t> Limited </a:t>
            </a:r>
            <a:r>
              <a:rPr lang="en-US" sz="1600" dirty="0" smtClean="0">
                <a:solidFill>
                  <a:srgbClr val="0070C0"/>
                </a:solidFill>
              </a:rPr>
              <a:t>January to March 2015 ($). Figures in brackets are negative.</a:t>
            </a:r>
          </a:p>
          <a:p>
            <a:pPr marL="285750" indent="-285750">
              <a:spcAft>
                <a:spcPts val="600"/>
              </a:spcAft>
              <a:buClr>
                <a:srgbClr val="00B050"/>
              </a:buClr>
              <a:buFont typeface="Wingdings 3" panose="05040102010807070707" pitchFamily="18" charset="2"/>
              <a:buChar char=""/>
            </a:pPr>
            <a:endParaRPr lang="en-US" sz="1600" dirty="0" smtClean="0">
              <a:solidFill>
                <a:srgbClr val="0070C0"/>
              </a:solidFill>
            </a:endParaRPr>
          </a:p>
          <a:p>
            <a:pPr marL="285750" indent="-285750">
              <a:spcAft>
                <a:spcPts val="600"/>
              </a:spcAft>
              <a:buClr>
                <a:srgbClr val="00B050"/>
              </a:buClr>
              <a:buFont typeface="Wingdings 3" panose="05040102010807070707" pitchFamily="18" charset="2"/>
              <a:buChar char=""/>
            </a:pPr>
            <a:endParaRPr lang="en-US" sz="1600" dirty="0" smtClean="0">
              <a:solidFill>
                <a:srgbClr val="0070C0"/>
              </a:solidFill>
            </a:endParaRPr>
          </a:p>
          <a:p>
            <a:pPr marL="285750" indent="-285750">
              <a:spcAft>
                <a:spcPts val="600"/>
              </a:spcAft>
              <a:buClr>
                <a:srgbClr val="00B050"/>
              </a:buClr>
              <a:buFont typeface="Wingdings 3" panose="05040102010807070707" pitchFamily="18" charset="2"/>
              <a:buChar char=""/>
            </a:pPr>
            <a:endParaRPr lang="en-US" sz="1600" dirty="0" smtClean="0">
              <a:solidFill>
                <a:srgbClr val="0070C0"/>
              </a:solidFill>
            </a:endParaRPr>
          </a:p>
          <a:p>
            <a:pPr marL="285750" indent="-285750">
              <a:spcAft>
                <a:spcPts val="600"/>
              </a:spcAft>
              <a:buClr>
                <a:srgbClr val="00B050"/>
              </a:buClr>
              <a:buFont typeface="Wingdings 3" panose="05040102010807070707" pitchFamily="18" charset="2"/>
              <a:buChar char=""/>
            </a:pPr>
            <a:endParaRPr lang="en-US" sz="1600" dirty="0" smtClean="0">
              <a:solidFill>
                <a:srgbClr val="0070C0"/>
              </a:solidFill>
            </a:endParaRPr>
          </a:p>
          <a:p>
            <a:pPr marL="285750" indent="-285750">
              <a:spcAft>
                <a:spcPts val="600"/>
              </a:spcAft>
              <a:buClr>
                <a:srgbClr val="00B050"/>
              </a:buClr>
              <a:buFont typeface="Wingdings 3" panose="05040102010807070707" pitchFamily="18" charset="2"/>
              <a:buChar char=""/>
            </a:pPr>
            <a:endParaRPr lang="en-US" sz="1600" dirty="0" smtClean="0">
              <a:solidFill>
                <a:srgbClr val="0070C0"/>
              </a:solidFill>
            </a:endParaRPr>
          </a:p>
          <a:p>
            <a:pPr>
              <a:spcAft>
                <a:spcPts val="600"/>
              </a:spcAft>
              <a:buClr>
                <a:srgbClr val="00B050"/>
              </a:buClr>
            </a:pPr>
            <a:endParaRPr lang="en-US" sz="1600" dirty="0" smtClean="0">
              <a:solidFill>
                <a:srgbClr val="0070C0"/>
              </a:solidFill>
            </a:endParaRPr>
          </a:p>
          <a:p>
            <a:pPr marL="285750" indent="-285750">
              <a:spcAft>
                <a:spcPts val="600"/>
              </a:spcAft>
              <a:buClr>
                <a:srgbClr val="00B050"/>
              </a:buClr>
              <a:buFont typeface="Wingdings 3" panose="05040102010807070707" pitchFamily="18" charset="2"/>
              <a:buChar char=""/>
            </a:pPr>
            <a:r>
              <a:rPr lang="en-US" sz="1600" dirty="0" smtClean="0">
                <a:solidFill>
                  <a:srgbClr val="0070C0"/>
                </a:solidFill>
              </a:rPr>
              <a:t>Note the following points:</a:t>
            </a:r>
          </a:p>
          <a:p>
            <a:pPr marL="457200" indent="-227013">
              <a:spcAft>
                <a:spcPts val="600"/>
              </a:spcAft>
              <a:buClr>
                <a:srgbClr val="00B050"/>
              </a:buClr>
              <a:buFont typeface="Arial" panose="020B0604020202020204" pitchFamily="34" charset="0"/>
              <a:buChar char="•"/>
            </a:pPr>
            <a:r>
              <a:rPr lang="en-US" sz="1600" dirty="0" smtClean="0">
                <a:solidFill>
                  <a:srgbClr val="0070C0"/>
                </a:solidFill>
              </a:rPr>
              <a:t>A positive </a:t>
            </a:r>
            <a:r>
              <a:rPr lang="en-US" sz="1600" b="1" dirty="0" smtClean="0">
                <a:solidFill>
                  <a:srgbClr val="0070C0"/>
                </a:solidFill>
              </a:rPr>
              <a:t>net cash flow</a:t>
            </a:r>
            <a:r>
              <a:rPr lang="en-US" sz="1600" dirty="0" smtClean="0">
                <a:solidFill>
                  <a:srgbClr val="0070C0"/>
                </a:solidFill>
              </a:rPr>
              <a:t> will increase the closing bank balance</a:t>
            </a:r>
          </a:p>
          <a:p>
            <a:pPr marL="457200" indent="-227013">
              <a:spcAft>
                <a:spcPts val="600"/>
              </a:spcAft>
              <a:buClr>
                <a:srgbClr val="00B050"/>
              </a:buClr>
              <a:buFont typeface="Arial" panose="020B0604020202020204" pitchFamily="34" charset="0"/>
              <a:buChar char="•"/>
            </a:pPr>
            <a:r>
              <a:rPr lang="en-US" sz="1600" dirty="0" smtClean="0">
                <a:solidFill>
                  <a:srgbClr val="0070C0"/>
                </a:solidFill>
              </a:rPr>
              <a:t>A negative </a:t>
            </a:r>
            <a:r>
              <a:rPr lang="en-US" sz="1600" b="1" dirty="0" smtClean="0">
                <a:solidFill>
                  <a:srgbClr val="0070C0"/>
                </a:solidFill>
              </a:rPr>
              <a:t>net cash flow</a:t>
            </a:r>
            <a:r>
              <a:rPr lang="en-US" sz="1600" dirty="0" smtClean="0">
                <a:solidFill>
                  <a:srgbClr val="0070C0"/>
                </a:solidFill>
              </a:rPr>
              <a:t> (as in February) will reduce the bank balance</a:t>
            </a:r>
          </a:p>
          <a:p>
            <a:pPr marL="457200" indent="-227013">
              <a:spcAft>
                <a:spcPts val="600"/>
              </a:spcAft>
              <a:buClr>
                <a:srgbClr val="00B050"/>
              </a:buClr>
              <a:buFont typeface="Arial" panose="020B0604020202020204" pitchFamily="34" charset="0"/>
              <a:buChar char="•"/>
            </a:pPr>
            <a:r>
              <a:rPr lang="en-US" sz="1600" dirty="0" smtClean="0">
                <a:solidFill>
                  <a:srgbClr val="0070C0"/>
                </a:solidFill>
              </a:rPr>
              <a:t>Each </a:t>
            </a:r>
            <a:r>
              <a:rPr lang="en-US" sz="1600" b="1" dirty="0" smtClean="0">
                <a:solidFill>
                  <a:srgbClr val="0070C0"/>
                </a:solidFill>
              </a:rPr>
              <a:t>closing bank balance</a:t>
            </a:r>
            <a:r>
              <a:rPr lang="en-US" sz="1600" dirty="0" smtClean="0">
                <a:solidFill>
                  <a:srgbClr val="0070C0"/>
                </a:solidFill>
              </a:rPr>
              <a:t> becomes the </a:t>
            </a:r>
            <a:r>
              <a:rPr lang="en-US" sz="1600" b="1" dirty="0" smtClean="0">
                <a:solidFill>
                  <a:srgbClr val="0070C0"/>
                </a:solidFill>
              </a:rPr>
              <a:t>opening bank balance</a:t>
            </a:r>
            <a:r>
              <a:rPr lang="en-US" sz="1600" dirty="0" smtClean="0">
                <a:solidFill>
                  <a:srgbClr val="0070C0"/>
                </a:solidFill>
              </a:rPr>
              <a:t> for the next month</a:t>
            </a:r>
          </a:p>
          <a:p>
            <a:pPr marL="457200" indent="-227013">
              <a:spcAft>
                <a:spcPts val="600"/>
              </a:spcAft>
              <a:buClr>
                <a:srgbClr val="00B050"/>
              </a:buClr>
              <a:buFont typeface="Arial" panose="020B0604020202020204" pitchFamily="34" charset="0"/>
              <a:buChar char="•"/>
            </a:pPr>
            <a:r>
              <a:rPr lang="en-US" sz="1600" dirty="0" smtClean="0">
                <a:solidFill>
                  <a:srgbClr val="0070C0"/>
                </a:solidFill>
              </a:rPr>
              <a:t>The bank account will become overdrawn in February.</a:t>
            </a:r>
          </a:p>
        </p:txBody>
      </p:sp>
      <p:sp>
        <p:nvSpPr>
          <p:cNvPr id="6" name="Round Same Side Corner Rectangle 5">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276</a:t>
            </a:r>
            <a:endParaRPr lang="en-GB" sz="2000" b="1" dirty="0">
              <a:latin typeface="Arial" panose="020B0604020202020204" pitchFamily="34" charset="0"/>
              <a:cs typeface="Arial" panose="020B0604020202020204"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1004211706"/>
              </p:ext>
            </p:extLst>
          </p:nvPr>
        </p:nvGraphicFramePr>
        <p:xfrm>
          <a:off x="323529" y="2924944"/>
          <a:ext cx="8496944" cy="1828800"/>
        </p:xfrm>
        <a:graphic>
          <a:graphicData uri="http://schemas.openxmlformats.org/drawingml/2006/table">
            <a:tbl>
              <a:tblPr firstRow="1" bandRow="1">
                <a:tableStyleId>{5C22544A-7EE6-4342-B048-85BDC9FD1C3A}</a:tableStyleId>
              </a:tblPr>
              <a:tblGrid>
                <a:gridCol w="3816423"/>
                <a:gridCol w="1512168"/>
                <a:gridCol w="1584176"/>
                <a:gridCol w="1584177"/>
              </a:tblGrid>
              <a:tr h="252028">
                <a:tc>
                  <a:txBody>
                    <a:bodyPr/>
                    <a:lstStyle/>
                    <a:p>
                      <a:endParaRPr lang="en-GB" sz="1400" dirty="0">
                        <a:latin typeface="Arial" panose="020B0604020202020204" pitchFamily="34" charset="0"/>
                        <a:cs typeface="Arial" panose="020B0604020202020204" pitchFamily="34" charset="0"/>
                      </a:endParaRPr>
                    </a:p>
                  </a:txBody>
                  <a:tcPr/>
                </a:tc>
                <a:tc>
                  <a:txBody>
                    <a:bodyPr/>
                    <a:lstStyle/>
                    <a:p>
                      <a:pPr algn="ctr"/>
                      <a:r>
                        <a:rPr lang="en-US" sz="1400" dirty="0" smtClean="0">
                          <a:latin typeface="Arial" panose="020B0604020202020204" pitchFamily="34" charset="0"/>
                          <a:cs typeface="Arial" panose="020B0604020202020204" pitchFamily="34" charset="0"/>
                        </a:rPr>
                        <a:t>January</a:t>
                      </a:r>
                      <a:endParaRPr lang="en-GB" sz="1400" dirty="0">
                        <a:latin typeface="Arial" panose="020B0604020202020204" pitchFamily="34" charset="0"/>
                        <a:cs typeface="Arial" panose="020B0604020202020204" pitchFamily="34" charset="0"/>
                      </a:endParaRPr>
                    </a:p>
                  </a:txBody>
                  <a:tcPr/>
                </a:tc>
                <a:tc>
                  <a:txBody>
                    <a:bodyPr/>
                    <a:lstStyle/>
                    <a:p>
                      <a:pPr algn="ctr"/>
                      <a:r>
                        <a:rPr lang="en-US" sz="1400" dirty="0" smtClean="0">
                          <a:latin typeface="Arial" panose="020B0604020202020204" pitchFamily="34" charset="0"/>
                          <a:cs typeface="Arial" panose="020B0604020202020204" pitchFamily="34" charset="0"/>
                        </a:rPr>
                        <a:t>February</a:t>
                      </a:r>
                      <a:endParaRPr lang="en-GB" sz="1400" dirty="0">
                        <a:latin typeface="Arial" panose="020B0604020202020204" pitchFamily="34" charset="0"/>
                        <a:cs typeface="Arial" panose="020B0604020202020204" pitchFamily="34" charset="0"/>
                      </a:endParaRPr>
                    </a:p>
                  </a:txBody>
                  <a:tcPr/>
                </a:tc>
                <a:tc>
                  <a:txBody>
                    <a:bodyPr/>
                    <a:lstStyle/>
                    <a:p>
                      <a:pPr algn="ctr"/>
                      <a:r>
                        <a:rPr lang="en-US" sz="1400" dirty="0" smtClean="0">
                          <a:latin typeface="Arial" panose="020B0604020202020204" pitchFamily="34" charset="0"/>
                          <a:cs typeface="Arial" panose="020B0604020202020204" pitchFamily="34" charset="0"/>
                        </a:rPr>
                        <a:t>March</a:t>
                      </a:r>
                      <a:endParaRPr lang="en-GB" sz="1400" dirty="0">
                        <a:latin typeface="Arial" panose="020B0604020202020204" pitchFamily="34" charset="0"/>
                        <a:cs typeface="Arial" panose="020B0604020202020204" pitchFamily="34" charset="0"/>
                      </a:endParaRPr>
                    </a:p>
                  </a:txBody>
                  <a:tcPr/>
                </a:tc>
              </a:tr>
              <a:tr h="252028">
                <a:tc>
                  <a:txBody>
                    <a:bodyPr/>
                    <a:lstStyle/>
                    <a:p>
                      <a:r>
                        <a:rPr lang="en-US" sz="1400" b="1" dirty="0" smtClean="0">
                          <a:latin typeface="Arial" panose="020B0604020202020204" pitchFamily="34" charset="0"/>
                          <a:cs typeface="Arial" panose="020B0604020202020204" pitchFamily="34" charset="0"/>
                        </a:rPr>
                        <a:t>Cash Inflows</a:t>
                      </a:r>
                      <a:r>
                        <a:rPr lang="en-US" sz="1400" b="1" baseline="0" dirty="0" smtClean="0">
                          <a:latin typeface="Arial" panose="020B0604020202020204" pitchFamily="34" charset="0"/>
                          <a:cs typeface="Arial" panose="020B0604020202020204" pitchFamily="34" charset="0"/>
                        </a:rPr>
                        <a:t> (A)</a:t>
                      </a:r>
                      <a:endParaRPr lang="en-GB" sz="1400" b="1" dirty="0">
                        <a:latin typeface="Arial" panose="020B0604020202020204" pitchFamily="34" charset="0"/>
                        <a:cs typeface="Arial" panose="020B0604020202020204" pitchFamily="34" charset="0"/>
                      </a:endParaRPr>
                    </a:p>
                  </a:txBody>
                  <a:tcPr/>
                </a:tc>
                <a:tc>
                  <a:txBody>
                    <a:bodyPr/>
                    <a:lstStyle/>
                    <a:p>
                      <a:pPr algn="ctr"/>
                      <a:r>
                        <a:rPr lang="en-US" sz="1400" b="1" dirty="0" smtClean="0">
                          <a:latin typeface="Arial" panose="020B0604020202020204" pitchFamily="34" charset="0"/>
                          <a:cs typeface="Arial" panose="020B0604020202020204" pitchFamily="34" charset="0"/>
                        </a:rPr>
                        <a:t>35 000</a:t>
                      </a:r>
                      <a:endParaRPr lang="en-GB" sz="1400" b="1" dirty="0">
                        <a:latin typeface="Arial" panose="020B0604020202020204" pitchFamily="34" charset="0"/>
                        <a:cs typeface="Arial" panose="020B0604020202020204" pitchFamily="34" charset="0"/>
                      </a:endParaRPr>
                    </a:p>
                  </a:txBody>
                  <a:tcPr/>
                </a:tc>
                <a:tc>
                  <a:txBody>
                    <a:bodyPr/>
                    <a:lstStyle/>
                    <a:p>
                      <a:pPr algn="ctr"/>
                      <a:r>
                        <a:rPr lang="en-US" sz="1400" b="1" dirty="0" smtClean="0">
                          <a:latin typeface="Arial" panose="020B0604020202020204" pitchFamily="34" charset="0"/>
                          <a:cs typeface="Arial" panose="020B0604020202020204" pitchFamily="34" charset="0"/>
                        </a:rPr>
                        <a:t>45 000</a:t>
                      </a:r>
                      <a:endParaRPr lang="en-GB" sz="1400" b="1" dirty="0">
                        <a:latin typeface="Arial" panose="020B0604020202020204" pitchFamily="34" charset="0"/>
                        <a:cs typeface="Arial" panose="020B0604020202020204" pitchFamily="34" charset="0"/>
                      </a:endParaRPr>
                    </a:p>
                  </a:txBody>
                  <a:tcPr/>
                </a:tc>
                <a:tc>
                  <a:txBody>
                    <a:bodyPr/>
                    <a:lstStyle/>
                    <a:p>
                      <a:pPr algn="ctr"/>
                      <a:r>
                        <a:rPr lang="en-US" sz="1400" b="1" dirty="0" smtClean="0">
                          <a:latin typeface="Arial" panose="020B0604020202020204" pitchFamily="34" charset="0"/>
                          <a:cs typeface="Arial" panose="020B0604020202020204" pitchFamily="34" charset="0"/>
                        </a:rPr>
                        <a:t>50 000</a:t>
                      </a:r>
                      <a:endParaRPr lang="en-GB" sz="1400" b="1" dirty="0">
                        <a:latin typeface="Arial" panose="020B0604020202020204" pitchFamily="34" charset="0"/>
                        <a:cs typeface="Arial" panose="020B0604020202020204" pitchFamily="34" charset="0"/>
                      </a:endParaRPr>
                    </a:p>
                  </a:txBody>
                  <a:tcPr/>
                </a:tc>
              </a:tr>
              <a:tr h="252028">
                <a:tc>
                  <a:txBody>
                    <a:bodyPr/>
                    <a:lstStyle/>
                    <a:p>
                      <a:r>
                        <a:rPr lang="en-US" sz="1400" b="1" dirty="0" smtClean="0">
                          <a:latin typeface="Arial" panose="020B0604020202020204" pitchFamily="34" charset="0"/>
                          <a:cs typeface="Arial" panose="020B0604020202020204" pitchFamily="34" charset="0"/>
                        </a:rPr>
                        <a:t>Cash Outflows</a:t>
                      </a:r>
                      <a:r>
                        <a:rPr lang="en-US" sz="1400" b="1" baseline="0" dirty="0" smtClean="0">
                          <a:latin typeface="Arial" panose="020B0604020202020204" pitchFamily="34" charset="0"/>
                          <a:cs typeface="Arial" panose="020B0604020202020204" pitchFamily="34" charset="0"/>
                        </a:rPr>
                        <a:t> (B)</a:t>
                      </a:r>
                      <a:endParaRPr lang="en-GB" sz="1400" b="1" dirty="0">
                        <a:latin typeface="Arial" panose="020B0604020202020204" pitchFamily="34" charset="0"/>
                        <a:cs typeface="Arial" panose="020B0604020202020204" pitchFamily="34" charset="0"/>
                      </a:endParaRPr>
                    </a:p>
                  </a:txBody>
                  <a:tcPr/>
                </a:tc>
                <a:tc>
                  <a:txBody>
                    <a:bodyPr/>
                    <a:lstStyle/>
                    <a:p>
                      <a:pPr algn="ctr"/>
                      <a:r>
                        <a:rPr lang="en-US" sz="1400" b="1" dirty="0" smtClean="0">
                          <a:latin typeface="Arial" panose="020B0604020202020204" pitchFamily="34" charset="0"/>
                          <a:cs typeface="Arial" panose="020B0604020202020204" pitchFamily="34" charset="0"/>
                        </a:rPr>
                        <a:t>30 000</a:t>
                      </a:r>
                      <a:endParaRPr lang="en-GB" sz="1400" b="1" dirty="0">
                        <a:latin typeface="Arial" panose="020B0604020202020204" pitchFamily="34" charset="0"/>
                        <a:cs typeface="Arial" panose="020B0604020202020204" pitchFamily="34" charset="0"/>
                      </a:endParaRPr>
                    </a:p>
                  </a:txBody>
                  <a:tcPr/>
                </a:tc>
                <a:tc>
                  <a:txBody>
                    <a:bodyPr/>
                    <a:lstStyle/>
                    <a:p>
                      <a:pPr algn="ctr"/>
                      <a:r>
                        <a:rPr lang="en-US" sz="1400" b="1" dirty="0" smtClean="0">
                          <a:latin typeface="Arial" panose="020B0604020202020204" pitchFamily="34" charset="0"/>
                          <a:cs typeface="Arial" panose="020B0604020202020204" pitchFamily="34" charset="0"/>
                        </a:rPr>
                        <a:t>65 000</a:t>
                      </a:r>
                      <a:endParaRPr lang="en-GB" sz="1400" b="1" dirty="0">
                        <a:latin typeface="Arial" panose="020B0604020202020204" pitchFamily="34" charset="0"/>
                        <a:cs typeface="Arial" panose="020B0604020202020204" pitchFamily="34" charset="0"/>
                      </a:endParaRPr>
                    </a:p>
                  </a:txBody>
                  <a:tcPr/>
                </a:tc>
                <a:tc>
                  <a:txBody>
                    <a:bodyPr/>
                    <a:lstStyle/>
                    <a:p>
                      <a:pPr algn="ctr"/>
                      <a:r>
                        <a:rPr lang="en-US" sz="1400" b="1" dirty="0" smtClean="0">
                          <a:latin typeface="Arial" panose="020B0604020202020204" pitchFamily="34" charset="0"/>
                          <a:cs typeface="Arial" panose="020B0604020202020204" pitchFamily="34" charset="0"/>
                        </a:rPr>
                        <a:t>40 000</a:t>
                      </a:r>
                      <a:endParaRPr lang="en-GB" sz="1400" b="1" dirty="0">
                        <a:latin typeface="Arial" panose="020B0604020202020204" pitchFamily="34" charset="0"/>
                        <a:cs typeface="Arial" panose="020B0604020202020204" pitchFamily="34" charset="0"/>
                      </a:endParaRPr>
                    </a:p>
                  </a:txBody>
                  <a:tcPr/>
                </a:tc>
              </a:tr>
              <a:tr h="252028">
                <a:tc>
                  <a:txBody>
                    <a:bodyPr/>
                    <a:lstStyle/>
                    <a:p>
                      <a:r>
                        <a:rPr lang="en-US" sz="1400" b="1" dirty="0" smtClean="0">
                          <a:latin typeface="Arial" panose="020B0604020202020204" pitchFamily="34" charset="0"/>
                          <a:cs typeface="Arial" panose="020B0604020202020204" pitchFamily="34" charset="0"/>
                        </a:rPr>
                        <a:t>Opening bank Balance (C)</a:t>
                      </a:r>
                      <a:endParaRPr lang="en-GB" sz="1400" b="1" dirty="0">
                        <a:latin typeface="Arial" panose="020B0604020202020204" pitchFamily="34" charset="0"/>
                        <a:cs typeface="Arial" panose="020B0604020202020204" pitchFamily="34" charset="0"/>
                      </a:endParaRPr>
                    </a:p>
                  </a:txBody>
                  <a:tcPr/>
                </a:tc>
                <a:tc>
                  <a:txBody>
                    <a:bodyPr/>
                    <a:lstStyle/>
                    <a:p>
                      <a:pPr algn="ctr"/>
                      <a:r>
                        <a:rPr lang="en-US" sz="1400" b="1" dirty="0" smtClean="0">
                          <a:latin typeface="Arial" panose="020B0604020202020204" pitchFamily="34" charset="0"/>
                          <a:cs typeface="Arial" panose="020B0604020202020204" pitchFamily="34" charset="0"/>
                        </a:rPr>
                        <a:t>10 000</a:t>
                      </a:r>
                      <a:endParaRPr lang="en-GB" sz="1400" b="1" dirty="0">
                        <a:latin typeface="Arial" panose="020B0604020202020204" pitchFamily="34" charset="0"/>
                        <a:cs typeface="Arial" panose="020B0604020202020204" pitchFamily="34" charset="0"/>
                      </a:endParaRPr>
                    </a:p>
                  </a:txBody>
                  <a:tcPr/>
                </a:tc>
                <a:tc>
                  <a:txBody>
                    <a:bodyPr/>
                    <a:lstStyle/>
                    <a:p>
                      <a:pPr algn="ctr"/>
                      <a:r>
                        <a:rPr lang="en-US" sz="1400" b="1" dirty="0" smtClean="0">
                          <a:latin typeface="Arial" panose="020B0604020202020204" pitchFamily="34" charset="0"/>
                          <a:cs typeface="Arial" panose="020B0604020202020204" pitchFamily="34" charset="0"/>
                        </a:rPr>
                        <a:t>15 000</a:t>
                      </a:r>
                      <a:endParaRPr lang="en-GB" sz="1400" b="1" dirty="0">
                        <a:latin typeface="Arial" panose="020B0604020202020204" pitchFamily="34" charset="0"/>
                        <a:cs typeface="Arial" panose="020B0604020202020204" pitchFamily="34" charset="0"/>
                      </a:endParaRPr>
                    </a:p>
                  </a:txBody>
                  <a:tcPr/>
                </a:tc>
                <a:tc>
                  <a:txBody>
                    <a:bodyPr/>
                    <a:lstStyle/>
                    <a:p>
                      <a:pPr algn="ctr"/>
                      <a:r>
                        <a:rPr lang="en-US" sz="1400" b="1" dirty="0" smtClean="0">
                          <a:solidFill>
                            <a:srgbClr val="FF0000"/>
                          </a:solidFill>
                          <a:latin typeface="Arial" panose="020B0604020202020204" pitchFamily="34" charset="0"/>
                          <a:cs typeface="Arial" panose="020B0604020202020204" pitchFamily="34" charset="0"/>
                        </a:rPr>
                        <a:t>(5 000)</a:t>
                      </a:r>
                      <a:endParaRPr lang="en-GB" sz="1400" b="1" dirty="0">
                        <a:solidFill>
                          <a:srgbClr val="FF0000"/>
                        </a:solidFill>
                        <a:latin typeface="Arial" panose="020B0604020202020204" pitchFamily="34" charset="0"/>
                        <a:cs typeface="Arial" panose="020B0604020202020204" pitchFamily="34" charset="0"/>
                      </a:endParaRPr>
                    </a:p>
                  </a:txBody>
                  <a:tcPr/>
                </a:tc>
              </a:tr>
              <a:tr h="252028">
                <a:tc>
                  <a:txBody>
                    <a:bodyPr/>
                    <a:lstStyle/>
                    <a:p>
                      <a:r>
                        <a:rPr lang="en-US" sz="1400" b="1" dirty="0" smtClean="0">
                          <a:latin typeface="Arial" panose="020B0604020202020204" pitchFamily="34" charset="0"/>
                          <a:cs typeface="Arial" panose="020B0604020202020204" pitchFamily="34" charset="0"/>
                        </a:rPr>
                        <a:t>NET CASH FLOW</a:t>
                      </a:r>
                      <a:r>
                        <a:rPr lang="en-US" sz="1400" b="1" baseline="0" dirty="0" smtClean="0">
                          <a:latin typeface="Arial" panose="020B0604020202020204" pitchFamily="34" charset="0"/>
                          <a:cs typeface="Arial" panose="020B0604020202020204" pitchFamily="34" charset="0"/>
                        </a:rPr>
                        <a:t> (D) (=A - B)</a:t>
                      </a:r>
                      <a:endParaRPr lang="en-GB" sz="1400" b="1" dirty="0">
                        <a:latin typeface="Arial" panose="020B0604020202020204" pitchFamily="34" charset="0"/>
                        <a:cs typeface="Arial" panose="020B0604020202020204" pitchFamily="34" charset="0"/>
                      </a:endParaRPr>
                    </a:p>
                  </a:txBody>
                  <a:tcPr/>
                </a:tc>
                <a:tc>
                  <a:txBody>
                    <a:bodyPr/>
                    <a:lstStyle/>
                    <a:p>
                      <a:pPr algn="ctr"/>
                      <a:r>
                        <a:rPr lang="en-US" sz="1400" b="1" dirty="0" smtClean="0">
                          <a:latin typeface="Arial" panose="020B0604020202020204" pitchFamily="34" charset="0"/>
                          <a:cs typeface="Arial" panose="020B0604020202020204" pitchFamily="34" charset="0"/>
                        </a:rPr>
                        <a:t>5 000</a:t>
                      </a:r>
                      <a:endParaRPr lang="en-GB" sz="1400" b="1" dirty="0">
                        <a:latin typeface="Arial" panose="020B0604020202020204" pitchFamily="34" charset="0"/>
                        <a:cs typeface="Arial" panose="020B0604020202020204" pitchFamily="34" charset="0"/>
                      </a:endParaRPr>
                    </a:p>
                  </a:txBody>
                  <a:tcPr/>
                </a:tc>
                <a:tc>
                  <a:txBody>
                    <a:bodyPr/>
                    <a:lstStyle/>
                    <a:p>
                      <a:pPr algn="ctr"/>
                      <a:r>
                        <a:rPr lang="en-US" sz="1400" b="1" dirty="0" smtClean="0">
                          <a:solidFill>
                            <a:srgbClr val="FF0000"/>
                          </a:solidFill>
                          <a:latin typeface="Arial" panose="020B0604020202020204" pitchFamily="34" charset="0"/>
                          <a:cs typeface="Arial" panose="020B0604020202020204" pitchFamily="34" charset="0"/>
                        </a:rPr>
                        <a:t>(20 000)</a:t>
                      </a:r>
                      <a:endParaRPr lang="en-GB" sz="1400" b="1" dirty="0">
                        <a:solidFill>
                          <a:srgbClr val="FF0000"/>
                        </a:solidFill>
                        <a:latin typeface="Arial" panose="020B0604020202020204" pitchFamily="34" charset="0"/>
                        <a:cs typeface="Arial" panose="020B0604020202020204" pitchFamily="34" charset="0"/>
                      </a:endParaRPr>
                    </a:p>
                  </a:txBody>
                  <a:tcPr/>
                </a:tc>
                <a:tc>
                  <a:txBody>
                    <a:bodyPr/>
                    <a:lstStyle/>
                    <a:p>
                      <a:pPr algn="ctr"/>
                      <a:r>
                        <a:rPr lang="en-US" sz="1400" b="1" dirty="0" smtClean="0">
                          <a:latin typeface="Arial" panose="020B0604020202020204" pitchFamily="34" charset="0"/>
                          <a:cs typeface="Arial" panose="020B0604020202020204" pitchFamily="34" charset="0"/>
                        </a:rPr>
                        <a:t>10 000</a:t>
                      </a:r>
                      <a:endParaRPr lang="en-GB" sz="1400" b="1" dirty="0">
                        <a:latin typeface="Arial" panose="020B0604020202020204" pitchFamily="34" charset="0"/>
                        <a:cs typeface="Arial" panose="020B0604020202020204" pitchFamily="34" charset="0"/>
                      </a:endParaRPr>
                    </a:p>
                  </a:txBody>
                  <a:tcPr/>
                </a:tc>
              </a:tr>
              <a:tr h="252028">
                <a:tc>
                  <a:txBody>
                    <a:bodyPr/>
                    <a:lstStyle/>
                    <a:p>
                      <a:r>
                        <a:rPr lang="en-US" sz="1400" b="1" dirty="0" smtClean="0">
                          <a:latin typeface="Arial" panose="020B0604020202020204" pitchFamily="34" charset="0"/>
                          <a:cs typeface="Arial" panose="020B0604020202020204" pitchFamily="34" charset="0"/>
                        </a:rPr>
                        <a:t>CLOSING BANK BALANCE (=C + D)</a:t>
                      </a:r>
                      <a:endParaRPr lang="en-GB" sz="1400" b="1" dirty="0">
                        <a:latin typeface="Arial" panose="020B0604020202020204" pitchFamily="34" charset="0"/>
                        <a:cs typeface="Arial" panose="020B0604020202020204" pitchFamily="34" charset="0"/>
                      </a:endParaRPr>
                    </a:p>
                  </a:txBody>
                  <a:tcPr/>
                </a:tc>
                <a:tc>
                  <a:txBody>
                    <a:bodyPr/>
                    <a:lstStyle/>
                    <a:p>
                      <a:pPr algn="ctr"/>
                      <a:r>
                        <a:rPr lang="en-US" sz="1400" b="1" dirty="0" smtClean="0">
                          <a:latin typeface="Arial" panose="020B0604020202020204" pitchFamily="34" charset="0"/>
                          <a:cs typeface="Arial" panose="020B0604020202020204" pitchFamily="34" charset="0"/>
                        </a:rPr>
                        <a:t>15 000</a:t>
                      </a:r>
                      <a:endParaRPr lang="en-GB" sz="1400" b="1" dirty="0">
                        <a:latin typeface="Arial" panose="020B0604020202020204" pitchFamily="34" charset="0"/>
                        <a:cs typeface="Arial" panose="020B0604020202020204" pitchFamily="34" charset="0"/>
                      </a:endParaRPr>
                    </a:p>
                  </a:txBody>
                  <a:tcPr/>
                </a:tc>
                <a:tc>
                  <a:txBody>
                    <a:bodyPr/>
                    <a:lstStyle/>
                    <a:p>
                      <a:pPr algn="ctr"/>
                      <a:r>
                        <a:rPr lang="en-US" sz="1400" b="1" dirty="0" smtClean="0">
                          <a:solidFill>
                            <a:srgbClr val="FF0000"/>
                          </a:solidFill>
                          <a:latin typeface="Arial" panose="020B0604020202020204" pitchFamily="34" charset="0"/>
                          <a:cs typeface="Arial" panose="020B0604020202020204" pitchFamily="34" charset="0"/>
                        </a:rPr>
                        <a:t>(5 000)</a:t>
                      </a:r>
                      <a:endParaRPr lang="en-GB" sz="1400" b="1" dirty="0">
                        <a:solidFill>
                          <a:srgbClr val="FF0000"/>
                        </a:solidFill>
                        <a:latin typeface="Arial" panose="020B0604020202020204" pitchFamily="34" charset="0"/>
                        <a:cs typeface="Arial" panose="020B0604020202020204" pitchFamily="34" charset="0"/>
                      </a:endParaRPr>
                    </a:p>
                  </a:txBody>
                  <a:tcPr/>
                </a:tc>
                <a:tc>
                  <a:txBody>
                    <a:bodyPr/>
                    <a:lstStyle/>
                    <a:p>
                      <a:pPr algn="ctr"/>
                      <a:r>
                        <a:rPr lang="en-US" sz="1400" b="1" dirty="0" smtClean="0">
                          <a:latin typeface="Arial" panose="020B0604020202020204" pitchFamily="34" charset="0"/>
                          <a:cs typeface="Arial" panose="020B0604020202020204" pitchFamily="34" charset="0"/>
                        </a:rPr>
                        <a:t>5 000</a:t>
                      </a:r>
                      <a:endParaRPr lang="en-GB" sz="1400" b="1" dirty="0">
                        <a:latin typeface="Arial" panose="020B0604020202020204" pitchFamily="34" charset="0"/>
                        <a:cs typeface="Arial" panose="020B0604020202020204" pitchFamily="34" charset="0"/>
                      </a:endParaRPr>
                    </a:p>
                  </a:txBody>
                  <a:tcPr/>
                </a:tc>
              </a:tr>
            </a:tbl>
          </a:graphicData>
        </a:graphic>
      </p:graphicFrame>
      <p:graphicFrame>
        <p:nvGraphicFramePr>
          <p:cNvPr id="3" name="Table 2"/>
          <p:cNvGraphicFramePr>
            <a:graphicFrameLocks noGrp="1"/>
          </p:cNvGraphicFramePr>
          <p:nvPr>
            <p:extLst>
              <p:ext uri="{D42A27DB-BD31-4B8C-83A1-F6EECF244321}">
                <p14:modId xmlns:p14="http://schemas.microsoft.com/office/powerpoint/2010/main" val="778234164"/>
              </p:ext>
            </p:extLst>
          </p:nvPr>
        </p:nvGraphicFramePr>
        <p:xfrm>
          <a:off x="1259632" y="1534304"/>
          <a:ext cx="6840762" cy="670560"/>
        </p:xfrm>
        <a:graphic>
          <a:graphicData uri="http://schemas.openxmlformats.org/drawingml/2006/table">
            <a:tbl>
              <a:tblPr firstRow="1" bandRow="1">
                <a:tableStyleId>{2D5ABB26-0587-4C30-8999-92F81FD0307C}</a:tableStyleId>
              </a:tblPr>
              <a:tblGrid>
                <a:gridCol w="2952329"/>
                <a:gridCol w="3888433"/>
              </a:tblGrid>
              <a:tr h="328917">
                <a:tc>
                  <a:txBody>
                    <a:bodyPr/>
                    <a:lstStyle/>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dirty="0" smtClean="0">
                          <a:solidFill>
                            <a:srgbClr val="0070C0"/>
                          </a:solidFill>
                          <a:latin typeface="Arial" panose="020B0604020202020204" pitchFamily="34" charset="0"/>
                          <a:cs typeface="Arial" panose="020B0604020202020204" pitchFamily="34" charset="0"/>
                        </a:rPr>
                        <a:t>Starting up a business</a:t>
                      </a:r>
                    </a:p>
                  </a:txBody>
                  <a:tcPr/>
                </a:tc>
                <a:tc>
                  <a:txBody>
                    <a:bodyPr/>
                    <a:lstStyle/>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dirty="0" smtClean="0">
                          <a:solidFill>
                            <a:srgbClr val="0070C0"/>
                          </a:solidFill>
                          <a:latin typeface="Arial" panose="020B0604020202020204" pitchFamily="34" charset="0"/>
                          <a:cs typeface="Arial" panose="020B0604020202020204" pitchFamily="34" charset="0"/>
                        </a:rPr>
                        <a:t>Running an existing business</a:t>
                      </a:r>
                    </a:p>
                  </a:txBody>
                  <a:tcPr/>
                </a:tc>
              </a:tr>
              <a:tr h="328917">
                <a:tc>
                  <a:txBody>
                    <a:bodyPr/>
                    <a:lstStyle/>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dirty="0" smtClean="0">
                          <a:solidFill>
                            <a:srgbClr val="0070C0"/>
                          </a:solidFill>
                          <a:latin typeface="Arial" panose="020B0604020202020204" pitchFamily="34" charset="0"/>
                          <a:cs typeface="Arial" panose="020B0604020202020204" pitchFamily="34" charset="0"/>
                        </a:rPr>
                        <a:t>Managing cash flow</a:t>
                      </a:r>
                    </a:p>
                  </a:txBody>
                  <a:tcPr/>
                </a:tc>
                <a:tc>
                  <a:txBody>
                    <a:bodyPr/>
                    <a:lstStyle/>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dirty="0" smtClean="0">
                          <a:solidFill>
                            <a:srgbClr val="0070C0"/>
                          </a:solidFill>
                          <a:latin typeface="Arial" panose="020B0604020202020204" pitchFamily="34" charset="0"/>
                          <a:cs typeface="Arial" panose="020B0604020202020204" pitchFamily="34" charset="0"/>
                        </a:rPr>
                        <a:t>Keeping the bank manager informed</a:t>
                      </a:r>
                    </a:p>
                  </a:txBody>
                  <a:tcPr/>
                </a:tc>
              </a:tr>
            </a:tbl>
          </a:graphicData>
        </a:graphic>
      </p:graphicFrame>
    </p:spTree>
    <p:extLst>
      <p:ext uri="{BB962C8B-B14F-4D97-AF65-F5344CB8AC3E}">
        <p14:creationId xmlns:p14="http://schemas.microsoft.com/office/powerpoint/2010/main" val="3533287489"/>
      </p:ext>
    </p:extLst>
  </p:cSld>
  <p:clrMapOvr>
    <a:masterClrMapping/>
  </p:clrMapOvr>
  <p:transition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3600" dirty="0" smtClean="0"/>
              <a:t>5.2.2 – Cash Flow Forecasts</a:t>
            </a:r>
            <a:endParaRPr lang="en-GB" sz="3600" b="1" dirty="0" smtClean="0"/>
          </a:p>
        </p:txBody>
      </p:sp>
      <p:sp>
        <p:nvSpPr>
          <p:cNvPr id="8" name="Rectangle 7"/>
          <p:cNvSpPr/>
          <p:nvPr/>
        </p:nvSpPr>
        <p:spPr>
          <a:xfrm>
            <a:off x="323849" y="1196752"/>
            <a:ext cx="8496623" cy="5463034"/>
          </a:xfrm>
          <a:prstGeom prst="rect">
            <a:avLst/>
          </a:prstGeom>
        </p:spPr>
        <p:txBody>
          <a:bodyPr wrap="square">
            <a:spAutoFit/>
          </a:bodyPr>
          <a:lstStyle/>
          <a:p>
            <a:pPr>
              <a:spcAft>
                <a:spcPts val="600"/>
              </a:spcAft>
              <a:buClr>
                <a:srgbClr val="00B050"/>
              </a:buClr>
            </a:pPr>
            <a:r>
              <a:rPr lang="en-US" b="1" dirty="0" smtClean="0"/>
              <a:t>Starting up a Business</a:t>
            </a:r>
          </a:p>
          <a:p>
            <a:pPr marL="285750" indent="-285750">
              <a:spcAft>
                <a:spcPts val="600"/>
              </a:spcAft>
              <a:buClr>
                <a:srgbClr val="00B050"/>
              </a:buClr>
              <a:buFont typeface="Wingdings 3" panose="05040102010807070707" pitchFamily="18" charset="2"/>
              <a:buChar char=""/>
            </a:pPr>
            <a:r>
              <a:rPr lang="en-US" dirty="0" smtClean="0"/>
              <a:t>When planning to start a business, the owner will need to know how much cash will be needed in the first few months of operation. This is a very expensive time for new businesses as premises have to be purchased or rented, machinery must be purchased or hired, inventory must be built up and advertising and promotion costs will be necessary to make customers to make consumers aware of the product or service. </a:t>
            </a:r>
          </a:p>
          <a:p>
            <a:pPr marL="285750" indent="-285750">
              <a:spcAft>
                <a:spcPts val="600"/>
              </a:spcAft>
              <a:buClr>
                <a:srgbClr val="00B050"/>
              </a:buClr>
              <a:buFont typeface="Wingdings 3" panose="05040102010807070707" pitchFamily="18" charset="2"/>
              <a:buChar char=""/>
            </a:pPr>
            <a:r>
              <a:rPr lang="en-US" dirty="0" smtClean="0"/>
              <a:t>Many new businesses fail because owners do not realise how much cash is needed in the first few crucial months. A cash flow forecast should help to avoid these problems.</a:t>
            </a:r>
          </a:p>
          <a:p>
            <a:pPr>
              <a:spcAft>
                <a:spcPts val="600"/>
              </a:spcAft>
              <a:buClr>
                <a:srgbClr val="00B050"/>
              </a:buClr>
            </a:pPr>
            <a:r>
              <a:rPr lang="en-US" b="1" dirty="0" smtClean="0"/>
              <a:t>Keeping the bank manager informed</a:t>
            </a:r>
          </a:p>
          <a:p>
            <a:pPr marL="285750" indent="-285750">
              <a:spcAft>
                <a:spcPts val="600"/>
              </a:spcAft>
              <a:buClr>
                <a:srgbClr val="00B050"/>
              </a:buClr>
              <a:buFont typeface="Wingdings 3" panose="05040102010807070707" pitchFamily="18" charset="2"/>
              <a:buChar char=""/>
            </a:pPr>
            <a:r>
              <a:rPr lang="en-US" dirty="0" smtClean="0"/>
              <a:t>Banks provide loans to businesses. However, before bank managers will lend any money, they need to see the firm’s cash flow forecast. This is particularly true of a new business, but also for an existing one. The bank manager will need to be able to see how big a loan or overdraft is needed, when it is needed, how long the finance is needed for and when it might be repaid.</a:t>
            </a:r>
          </a:p>
          <a:p>
            <a:pPr marL="285750" indent="-285750">
              <a:spcAft>
                <a:spcPts val="600"/>
              </a:spcAft>
              <a:buClr>
                <a:srgbClr val="00B050"/>
              </a:buClr>
              <a:buFont typeface="Wingdings 3" panose="05040102010807070707" pitchFamily="18" charset="2"/>
              <a:buChar char=""/>
            </a:pPr>
            <a:r>
              <a:rPr lang="en-US" dirty="0" smtClean="0"/>
              <a:t>It is very rare for a bank to lend to a business unless a cash flow forecast is produced which shows these factors.</a:t>
            </a:r>
            <a:endParaRPr lang="en-GB" dirty="0" smtClean="0"/>
          </a:p>
        </p:txBody>
      </p:sp>
      <p:sp>
        <p:nvSpPr>
          <p:cNvPr id="6" name="Round Same Side Corner Rectangle 5">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276</a:t>
            </a:r>
            <a:endParaRPr lang="en-GB" sz="2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47242958"/>
      </p:ext>
    </p:extLst>
  </p:cSld>
  <p:clrMapOvr>
    <a:masterClrMapping/>
  </p:clrMapOvr>
  <p:transition advClick="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3600" dirty="0" smtClean="0"/>
              <a:t>5.2.2 – Cash Flow Forecasts</a:t>
            </a:r>
            <a:endParaRPr lang="en-GB" sz="3600" b="1" dirty="0" smtClean="0"/>
          </a:p>
        </p:txBody>
      </p:sp>
      <p:sp>
        <p:nvSpPr>
          <p:cNvPr id="8" name="Rectangle 7"/>
          <p:cNvSpPr/>
          <p:nvPr/>
        </p:nvSpPr>
        <p:spPr>
          <a:xfrm>
            <a:off x="323849" y="1196752"/>
            <a:ext cx="8496623" cy="5429179"/>
          </a:xfrm>
          <a:prstGeom prst="rect">
            <a:avLst/>
          </a:prstGeom>
        </p:spPr>
        <p:txBody>
          <a:bodyPr wrap="square">
            <a:spAutoFit/>
          </a:bodyPr>
          <a:lstStyle/>
          <a:p>
            <a:pPr>
              <a:spcAft>
                <a:spcPts val="600"/>
              </a:spcAft>
              <a:buClr>
                <a:srgbClr val="00B050"/>
              </a:buClr>
            </a:pPr>
            <a:r>
              <a:rPr lang="en-US" sz="1720" b="1" dirty="0" smtClean="0"/>
              <a:t>Managing an Existing Business</a:t>
            </a:r>
          </a:p>
          <a:p>
            <a:pPr marL="285750" indent="-285750">
              <a:spcAft>
                <a:spcPts val="600"/>
              </a:spcAft>
              <a:buClr>
                <a:srgbClr val="00B050"/>
              </a:buClr>
              <a:buFont typeface="Wingdings 3" panose="05040102010807070707" pitchFamily="18" charset="2"/>
              <a:buChar char=""/>
            </a:pPr>
            <a:r>
              <a:rPr lang="en-US" sz="1720" dirty="0" smtClean="0"/>
              <a:t>As seen from </a:t>
            </a:r>
            <a:r>
              <a:rPr lang="en-US" sz="1720" dirty="0"/>
              <a:t>earlier examples, it is not just newly </a:t>
            </a:r>
            <a:r>
              <a:rPr lang="en-US" sz="1720" dirty="0" smtClean="0"/>
              <a:t>formed businesses which need to forecast cash flows. Any business can run out of cash and require an overdraft, perhaps because of an expensive fixed asset being bought or a fall in sales. Borrowing money needs to be planned in advance so that the lowest rates of interest can be arranged. Telling the banks today that a loan is needed tomorrow could lead to the bank either refusing the loan – because of poor business planning – or charging high rates of interest.</a:t>
            </a:r>
          </a:p>
          <a:p>
            <a:pPr marL="285750" indent="-285750">
              <a:spcAft>
                <a:spcPts val="600"/>
              </a:spcAft>
              <a:buClr>
                <a:srgbClr val="00B050"/>
              </a:buClr>
              <a:buFont typeface="Wingdings 3" panose="05040102010807070707" pitchFamily="18" charset="2"/>
              <a:buChar char=""/>
            </a:pPr>
            <a:r>
              <a:rPr lang="en-US" sz="1720" dirty="0" smtClean="0"/>
              <a:t>The bank will know that the business has little alternative but to pay these interest rates. If the business exceeds the overdraft limit from the bank without informing the bank manager first, the bank could insist that the overdraft is repaid immediately and this could force the business to close.</a:t>
            </a:r>
          </a:p>
          <a:p>
            <a:pPr>
              <a:spcAft>
                <a:spcPts val="600"/>
              </a:spcAft>
              <a:buClr>
                <a:srgbClr val="00B050"/>
              </a:buClr>
            </a:pPr>
            <a:r>
              <a:rPr lang="en-US" sz="1720" b="1" dirty="0" smtClean="0"/>
              <a:t>Managing Cash Flow</a:t>
            </a:r>
          </a:p>
          <a:p>
            <a:pPr marL="285750" indent="-285750">
              <a:spcAft>
                <a:spcPts val="600"/>
              </a:spcAft>
              <a:buClr>
                <a:srgbClr val="00B050"/>
              </a:buClr>
              <a:buFont typeface="Wingdings 3" panose="05040102010807070707" pitchFamily="18" charset="2"/>
              <a:buChar char=""/>
            </a:pPr>
            <a:r>
              <a:rPr lang="en-US" sz="1720" dirty="0" smtClean="0"/>
              <a:t>Too much cash held in the bank account of a business means that this capital could be better used in other areas of the business. If it seems that the business is likely to have a very high bank balance, the accountant could decide to pay off loans to help to reduce interest charges. Another option would be to pay creditors quickly to take advantage of possible discounts. These are examples of actively managing the cash flow of a business.</a:t>
            </a:r>
            <a:endParaRPr lang="en-GB" sz="1720" dirty="0" smtClean="0"/>
          </a:p>
        </p:txBody>
      </p:sp>
      <p:sp>
        <p:nvSpPr>
          <p:cNvPr id="6" name="Round Same Side Corner Rectangle 5">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276</a:t>
            </a:r>
            <a:endParaRPr lang="en-GB" sz="2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17527733"/>
      </p:ext>
    </p:extLst>
  </p:cSld>
  <p:clrMapOvr>
    <a:masterClrMapping/>
  </p:clrMapOvr>
  <p:transition advClick="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3600" dirty="0" smtClean="0"/>
              <a:t>5.2.3 – Cash Flow Forecast - Activity</a:t>
            </a:r>
            <a:endParaRPr lang="en-GB" sz="3600" b="1" dirty="0" smtClean="0"/>
          </a:p>
        </p:txBody>
      </p:sp>
      <p:sp>
        <p:nvSpPr>
          <p:cNvPr id="8" name="Rectangle 7"/>
          <p:cNvSpPr/>
          <p:nvPr/>
        </p:nvSpPr>
        <p:spPr>
          <a:xfrm>
            <a:off x="323849" y="1196752"/>
            <a:ext cx="8496623" cy="5339923"/>
          </a:xfrm>
          <a:prstGeom prst="rect">
            <a:avLst/>
          </a:prstGeom>
        </p:spPr>
        <p:txBody>
          <a:bodyPr wrap="square">
            <a:spAutoFit/>
          </a:bodyPr>
          <a:lstStyle/>
          <a:p>
            <a:pPr>
              <a:spcAft>
                <a:spcPts val="600"/>
              </a:spcAft>
              <a:buClr>
                <a:srgbClr val="00B050"/>
              </a:buClr>
            </a:pPr>
            <a:r>
              <a:rPr lang="en-US" sz="1400" b="1" dirty="0" smtClean="0">
                <a:solidFill>
                  <a:srgbClr val="FF0000"/>
                </a:solidFill>
              </a:rPr>
              <a:t>Activity 22.3: Using a Cash Flow Forecast</a:t>
            </a:r>
          </a:p>
          <a:p>
            <a:pPr marL="285750" indent="-285750">
              <a:spcAft>
                <a:spcPts val="600"/>
              </a:spcAft>
              <a:buClr>
                <a:srgbClr val="00B050"/>
              </a:buClr>
              <a:buFont typeface="Wingdings 3" panose="05040102010807070707" pitchFamily="18" charset="2"/>
              <a:buChar char=""/>
            </a:pPr>
            <a:r>
              <a:rPr lang="en-US" sz="1400" i="1" dirty="0" smtClean="0">
                <a:solidFill>
                  <a:srgbClr val="FF0000"/>
                </a:solidFill>
              </a:rPr>
              <a:t>Cash Flow Forecast for Pyramid Promotions Co. Jan to April 2015 ($) Figures in () are negative.</a:t>
            </a:r>
          </a:p>
          <a:p>
            <a:pPr marL="285750" indent="-285750">
              <a:spcAft>
                <a:spcPts val="600"/>
              </a:spcAft>
              <a:buClr>
                <a:srgbClr val="00B050"/>
              </a:buClr>
              <a:buFont typeface="Wingdings 3" panose="05040102010807070707" pitchFamily="18" charset="2"/>
              <a:buChar char=""/>
            </a:pPr>
            <a:endParaRPr lang="en-US" sz="1400" i="1" dirty="0">
              <a:solidFill>
                <a:srgbClr val="FF0000"/>
              </a:solidFill>
            </a:endParaRPr>
          </a:p>
          <a:p>
            <a:pPr marL="285750" indent="-285750">
              <a:spcAft>
                <a:spcPts val="600"/>
              </a:spcAft>
              <a:buClr>
                <a:srgbClr val="00B050"/>
              </a:buClr>
              <a:buFont typeface="Wingdings 3" panose="05040102010807070707" pitchFamily="18" charset="2"/>
              <a:buChar char=""/>
            </a:pPr>
            <a:endParaRPr lang="en-US" sz="1400" i="1" dirty="0" smtClean="0">
              <a:solidFill>
                <a:srgbClr val="FF0000"/>
              </a:solidFill>
            </a:endParaRPr>
          </a:p>
          <a:p>
            <a:pPr marL="285750" indent="-285750">
              <a:spcAft>
                <a:spcPts val="600"/>
              </a:spcAft>
              <a:buClr>
                <a:srgbClr val="00B050"/>
              </a:buClr>
              <a:buFont typeface="Wingdings 3" panose="05040102010807070707" pitchFamily="18" charset="2"/>
              <a:buChar char=""/>
            </a:pPr>
            <a:endParaRPr lang="en-US" sz="1400" i="1" dirty="0" smtClean="0">
              <a:solidFill>
                <a:srgbClr val="FF0000"/>
              </a:solidFill>
            </a:endParaRPr>
          </a:p>
          <a:p>
            <a:pPr marL="285750" indent="-285750">
              <a:spcAft>
                <a:spcPts val="600"/>
              </a:spcAft>
              <a:buClr>
                <a:srgbClr val="00B050"/>
              </a:buClr>
              <a:buFont typeface="Wingdings 3" panose="05040102010807070707" pitchFamily="18" charset="2"/>
              <a:buChar char=""/>
            </a:pPr>
            <a:endParaRPr lang="en-US" sz="1400" dirty="0">
              <a:solidFill>
                <a:srgbClr val="FF0000"/>
              </a:solidFill>
            </a:endParaRPr>
          </a:p>
          <a:p>
            <a:pPr marL="285750" indent="-285750">
              <a:spcAft>
                <a:spcPts val="600"/>
              </a:spcAft>
              <a:buClr>
                <a:srgbClr val="00B050"/>
              </a:buClr>
              <a:buFont typeface="Wingdings 3" panose="05040102010807070707" pitchFamily="18" charset="2"/>
              <a:buChar char=""/>
            </a:pPr>
            <a:endParaRPr lang="en-US" sz="1400" dirty="0" smtClean="0">
              <a:solidFill>
                <a:srgbClr val="FF0000"/>
              </a:solidFill>
            </a:endParaRPr>
          </a:p>
          <a:p>
            <a:pPr marL="285750" indent="-285750">
              <a:spcAft>
                <a:spcPts val="600"/>
              </a:spcAft>
              <a:buClr>
                <a:srgbClr val="00B050"/>
              </a:buClr>
              <a:buFont typeface="Wingdings 3" panose="05040102010807070707" pitchFamily="18" charset="2"/>
              <a:buChar char=""/>
            </a:pPr>
            <a:endParaRPr lang="en-US" sz="1400" dirty="0">
              <a:solidFill>
                <a:srgbClr val="FF0000"/>
              </a:solidFill>
            </a:endParaRPr>
          </a:p>
          <a:p>
            <a:pPr marL="285750" indent="-285750">
              <a:spcAft>
                <a:spcPts val="600"/>
              </a:spcAft>
              <a:buClr>
                <a:srgbClr val="00B050"/>
              </a:buClr>
              <a:buFont typeface="Wingdings 3" panose="05040102010807070707" pitchFamily="18" charset="2"/>
              <a:buChar char=""/>
            </a:pPr>
            <a:endParaRPr lang="en-US" sz="1400" dirty="0" smtClean="0">
              <a:solidFill>
                <a:srgbClr val="FF0000"/>
              </a:solidFill>
            </a:endParaRPr>
          </a:p>
          <a:p>
            <a:pPr marL="285750" indent="-285750">
              <a:spcAft>
                <a:spcPts val="600"/>
              </a:spcAft>
              <a:buClr>
                <a:srgbClr val="00B050"/>
              </a:buClr>
              <a:buFont typeface="Wingdings 3" panose="05040102010807070707" pitchFamily="18" charset="2"/>
              <a:buChar char=""/>
            </a:pPr>
            <a:endParaRPr lang="en-US" sz="1400" dirty="0">
              <a:solidFill>
                <a:srgbClr val="FF0000"/>
              </a:solidFill>
            </a:endParaRPr>
          </a:p>
          <a:p>
            <a:pPr marL="285750" indent="-285750">
              <a:spcAft>
                <a:spcPts val="600"/>
              </a:spcAft>
              <a:buClr>
                <a:srgbClr val="00B050"/>
              </a:buClr>
              <a:buFont typeface="Wingdings 3" panose="05040102010807070707" pitchFamily="18" charset="2"/>
              <a:buChar char=""/>
            </a:pPr>
            <a:endParaRPr lang="en-US" sz="1400" dirty="0" smtClean="0">
              <a:solidFill>
                <a:srgbClr val="FF0000"/>
              </a:solidFill>
            </a:endParaRPr>
          </a:p>
          <a:p>
            <a:pPr marL="285750" indent="-285750">
              <a:spcAft>
                <a:spcPts val="600"/>
              </a:spcAft>
              <a:buClr>
                <a:srgbClr val="00B050"/>
              </a:buClr>
              <a:buFont typeface="Wingdings 3" panose="05040102010807070707" pitchFamily="18" charset="2"/>
              <a:buChar char=""/>
            </a:pPr>
            <a:endParaRPr lang="en-US" sz="1400" dirty="0" smtClean="0">
              <a:solidFill>
                <a:srgbClr val="FF0000"/>
              </a:solidFill>
            </a:endParaRPr>
          </a:p>
          <a:p>
            <a:pPr marL="285750" indent="-285750">
              <a:spcAft>
                <a:spcPts val="600"/>
              </a:spcAft>
              <a:buClr>
                <a:srgbClr val="00B050"/>
              </a:buClr>
              <a:buFont typeface="Wingdings 3" panose="05040102010807070707" pitchFamily="18" charset="2"/>
              <a:buChar char=""/>
            </a:pPr>
            <a:endParaRPr lang="en-US" sz="1400" dirty="0">
              <a:solidFill>
                <a:srgbClr val="FF0000"/>
              </a:solidFill>
            </a:endParaRPr>
          </a:p>
          <a:p>
            <a:pPr marL="342900" indent="-342900">
              <a:spcAft>
                <a:spcPts val="600"/>
              </a:spcAft>
              <a:buClr>
                <a:srgbClr val="00B050"/>
              </a:buClr>
              <a:buFont typeface="+mj-lt"/>
              <a:buAutoNum type="alphaLcParenR"/>
            </a:pPr>
            <a:r>
              <a:rPr lang="en-US" sz="1400" dirty="0" smtClean="0">
                <a:solidFill>
                  <a:srgbClr val="FF0000"/>
                </a:solidFill>
              </a:rPr>
              <a:t>Calculate values for x, y and z.</a:t>
            </a:r>
          </a:p>
          <a:p>
            <a:pPr marL="342900" indent="-342900">
              <a:spcAft>
                <a:spcPts val="600"/>
              </a:spcAft>
              <a:buClr>
                <a:srgbClr val="00B050"/>
              </a:buClr>
              <a:buFont typeface="+mj-lt"/>
              <a:buAutoNum type="alphaLcParenR"/>
            </a:pPr>
            <a:r>
              <a:rPr lang="en-US" sz="1400" dirty="0" smtClean="0">
                <a:solidFill>
                  <a:srgbClr val="FF0000"/>
                </a:solidFill>
              </a:rPr>
              <a:t>Suggest one reason why ‘materials and wages’ are forecast to be so much higher in March and April than in the previous months.</a:t>
            </a:r>
          </a:p>
          <a:p>
            <a:pPr marL="342900" indent="-342900">
              <a:spcAft>
                <a:spcPts val="600"/>
              </a:spcAft>
              <a:buClr>
                <a:srgbClr val="00B050"/>
              </a:buClr>
              <a:buFont typeface="+mj-lt"/>
              <a:buAutoNum type="alphaLcParenR"/>
            </a:pPr>
            <a:r>
              <a:rPr lang="en-US" sz="1400" dirty="0" smtClean="0">
                <a:solidFill>
                  <a:srgbClr val="FF0000"/>
                </a:solidFill>
              </a:rPr>
              <a:t>In April, cash sales are now expected to be 10% higher than shown. Material and wages are expected to be 20% higher than forecast. Amend the cash flow forecast for April and calculate the new closing cash balance.</a:t>
            </a:r>
            <a:endParaRPr lang="en-GB" sz="1400" dirty="0" smtClean="0">
              <a:solidFill>
                <a:srgbClr val="FF0000"/>
              </a:solidFill>
            </a:endParaRPr>
          </a:p>
        </p:txBody>
      </p:sp>
      <p:sp>
        <p:nvSpPr>
          <p:cNvPr id="6" name="Round Same Side Corner Rectangle 5">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277</a:t>
            </a:r>
            <a:endParaRPr lang="en-GB" sz="2000" b="1" dirty="0">
              <a:latin typeface="Arial" panose="020B0604020202020204" pitchFamily="34" charset="0"/>
              <a:cs typeface="Arial" panose="020B0604020202020204"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3972010849"/>
              </p:ext>
            </p:extLst>
          </p:nvPr>
        </p:nvGraphicFramePr>
        <p:xfrm>
          <a:off x="323528" y="1851640"/>
          <a:ext cx="8496625" cy="3017520"/>
        </p:xfrm>
        <a:graphic>
          <a:graphicData uri="http://schemas.openxmlformats.org/drawingml/2006/table">
            <a:tbl>
              <a:tblPr firstRow="1" bandRow="1">
                <a:tableStyleId>{5C22544A-7EE6-4342-B048-85BDC9FD1C3A}</a:tableStyleId>
              </a:tblPr>
              <a:tblGrid>
                <a:gridCol w="2880002"/>
                <a:gridCol w="1512168"/>
                <a:gridCol w="1512168"/>
                <a:gridCol w="1368152"/>
                <a:gridCol w="1224135"/>
              </a:tblGrid>
              <a:tr h="22699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Arial" panose="020B0604020202020204" pitchFamily="34" charset="0"/>
                          <a:cs typeface="Arial" panose="020B0604020202020204" pitchFamily="34" charset="0"/>
                        </a:rPr>
                        <a:t>Cash Inflows</a:t>
                      </a:r>
                      <a:endParaRPr lang="en-GB" sz="1200" dirty="0" smtClean="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January</a:t>
                      </a:r>
                      <a:endParaRPr lang="en-GB" sz="1200"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February</a:t>
                      </a:r>
                      <a:endParaRPr lang="en-GB" sz="1200"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March</a:t>
                      </a:r>
                      <a:endParaRPr lang="en-GB" sz="1200"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April</a:t>
                      </a:r>
                      <a:endParaRPr lang="en-GB" sz="1200" dirty="0">
                        <a:latin typeface="Arial" panose="020B0604020202020204" pitchFamily="34" charset="0"/>
                        <a:cs typeface="Arial" panose="020B0604020202020204" pitchFamily="34" charset="0"/>
                      </a:endParaRPr>
                    </a:p>
                  </a:txBody>
                  <a:tcPr/>
                </a:tc>
              </a:tr>
              <a:tr h="226997">
                <a:tc>
                  <a:txBody>
                    <a:bodyPr/>
                    <a:lstStyle/>
                    <a:p>
                      <a:r>
                        <a:rPr lang="en-US" sz="1200" dirty="0" smtClean="0">
                          <a:latin typeface="Arial" panose="020B0604020202020204" pitchFamily="34" charset="0"/>
                          <a:cs typeface="Arial" panose="020B0604020202020204" pitchFamily="34" charset="0"/>
                        </a:rPr>
                        <a:t>Cash Sales</a:t>
                      </a:r>
                      <a:endParaRPr lang="en-GB" sz="1200"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15 000</a:t>
                      </a:r>
                      <a:endParaRPr lang="en-GB" sz="1200"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15 000</a:t>
                      </a:r>
                      <a:endParaRPr lang="en-GB" sz="1200"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20 000</a:t>
                      </a:r>
                      <a:endParaRPr lang="en-GB" sz="1200"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25 000</a:t>
                      </a:r>
                      <a:endParaRPr lang="en-GB" sz="1200" dirty="0">
                        <a:latin typeface="Arial" panose="020B0604020202020204" pitchFamily="34" charset="0"/>
                        <a:cs typeface="Arial" panose="020B0604020202020204" pitchFamily="34" charset="0"/>
                      </a:endParaRPr>
                    </a:p>
                  </a:txBody>
                  <a:tcPr/>
                </a:tc>
              </a:tr>
              <a:tr h="226997">
                <a:tc>
                  <a:txBody>
                    <a:bodyPr/>
                    <a:lstStyle/>
                    <a:p>
                      <a:r>
                        <a:rPr lang="en-US" sz="1200" dirty="0" smtClean="0">
                          <a:latin typeface="Arial" panose="020B0604020202020204" pitchFamily="34" charset="0"/>
                          <a:cs typeface="Arial" panose="020B0604020202020204" pitchFamily="34" charset="0"/>
                        </a:rPr>
                        <a:t>Payments from Debtors</a:t>
                      </a:r>
                      <a:endParaRPr lang="en-GB" sz="1200"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5 000</a:t>
                      </a:r>
                      <a:endParaRPr lang="en-GB" sz="1200"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5 000</a:t>
                      </a:r>
                      <a:endParaRPr lang="en-GB" sz="1200"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7 000</a:t>
                      </a:r>
                      <a:endParaRPr lang="en-GB" sz="1200"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8 000</a:t>
                      </a:r>
                      <a:endParaRPr lang="en-GB" sz="1200" dirty="0">
                        <a:latin typeface="Arial" panose="020B0604020202020204" pitchFamily="34" charset="0"/>
                        <a:cs typeface="Arial" panose="020B0604020202020204" pitchFamily="34" charset="0"/>
                      </a:endParaRPr>
                    </a:p>
                  </a:txBody>
                  <a:tcPr/>
                </a:tc>
              </a:tr>
              <a:tr h="226997">
                <a:tc>
                  <a:txBody>
                    <a:bodyPr/>
                    <a:lstStyle/>
                    <a:p>
                      <a:r>
                        <a:rPr lang="en-US" sz="1200" b="1" dirty="0" smtClean="0">
                          <a:latin typeface="Arial" panose="020B0604020202020204" pitchFamily="34" charset="0"/>
                          <a:cs typeface="Arial" panose="020B0604020202020204" pitchFamily="34" charset="0"/>
                        </a:rPr>
                        <a:t>Total Cash Inflows</a:t>
                      </a:r>
                      <a:endParaRPr lang="en-GB" sz="1200" b="1"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20 000</a:t>
                      </a:r>
                      <a:endParaRPr lang="en-GB" sz="1200"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20 000</a:t>
                      </a:r>
                      <a:endParaRPr lang="en-GB" sz="1200"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27 000</a:t>
                      </a:r>
                      <a:endParaRPr lang="en-GB" sz="1200"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33 000</a:t>
                      </a:r>
                      <a:endParaRPr lang="en-GB" sz="1200" dirty="0">
                        <a:latin typeface="Arial" panose="020B0604020202020204" pitchFamily="34" charset="0"/>
                        <a:cs typeface="Arial" panose="020B0604020202020204" pitchFamily="34" charset="0"/>
                      </a:endParaRPr>
                    </a:p>
                  </a:txBody>
                  <a:tcPr/>
                </a:tc>
              </a:tr>
              <a:tr h="226997">
                <a:tc>
                  <a:txBody>
                    <a:bodyPr/>
                    <a:lstStyle/>
                    <a:p>
                      <a:r>
                        <a:rPr lang="en-US" sz="1200" b="1" dirty="0" smtClean="0">
                          <a:latin typeface="Arial" panose="020B0604020202020204" pitchFamily="34" charset="0"/>
                          <a:cs typeface="Arial" panose="020B0604020202020204" pitchFamily="34" charset="0"/>
                        </a:rPr>
                        <a:t>Cash Outflows</a:t>
                      </a:r>
                      <a:endParaRPr lang="en-GB" sz="1200" b="1" dirty="0">
                        <a:latin typeface="Arial" panose="020B0604020202020204" pitchFamily="34" charset="0"/>
                        <a:cs typeface="Arial" panose="020B0604020202020204" pitchFamily="34" charset="0"/>
                      </a:endParaRPr>
                    </a:p>
                  </a:txBody>
                  <a:tcPr/>
                </a:tc>
                <a:tc>
                  <a:txBody>
                    <a:bodyPr/>
                    <a:lstStyle/>
                    <a:p>
                      <a:pPr algn="ctr"/>
                      <a:endParaRPr lang="en-GB" sz="1200" dirty="0">
                        <a:latin typeface="Arial" panose="020B0604020202020204" pitchFamily="34" charset="0"/>
                        <a:cs typeface="Arial" panose="020B0604020202020204" pitchFamily="34" charset="0"/>
                      </a:endParaRPr>
                    </a:p>
                  </a:txBody>
                  <a:tcPr/>
                </a:tc>
                <a:tc>
                  <a:txBody>
                    <a:bodyPr/>
                    <a:lstStyle/>
                    <a:p>
                      <a:pPr algn="ctr"/>
                      <a:endParaRPr lang="en-GB" sz="1200" dirty="0">
                        <a:latin typeface="Arial" panose="020B0604020202020204" pitchFamily="34" charset="0"/>
                        <a:cs typeface="Arial" panose="020B0604020202020204" pitchFamily="34" charset="0"/>
                      </a:endParaRPr>
                    </a:p>
                  </a:txBody>
                  <a:tcPr/>
                </a:tc>
                <a:tc>
                  <a:txBody>
                    <a:bodyPr/>
                    <a:lstStyle/>
                    <a:p>
                      <a:pPr algn="ctr"/>
                      <a:endParaRPr lang="en-GB" sz="1200" dirty="0">
                        <a:latin typeface="Arial" panose="020B0604020202020204" pitchFamily="34" charset="0"/>
                        <a:cs typeface="Arial" panose="020B0604020202020204" pitchFamily="34" charset="0"/>
                      </a:endParaRPr>
                    </a:p>
                  </a:txBody>
                  <a:tcPr/>
                </a:tc>
                <a:tc>
                  <a:txBody>
                    <a:bodyPr/>
                    <a:lstStyle/>
                    <a:p>
                      <a:pPr algn="ctr"/>
                      <a:endParaRPr lang="en-GB" sz="1200" dirty="0">
                        <a:latin typeface="Arial" panose="020B0604020202020204" pitchFamily="34" charset="0"/>
                        <a:cs typeface="Arial" panose="020B0604020202020204" pitchFamily="34" charset="0"/>
                      </a:endParaRPr>
                    </a:p>
                  </a:txBody>
                  <a:tcPr/>
                </a:tc>
              </a:tr>
              <a:tr h="226997">
                <a:tc>
                  <a:txBody>
                    <a:bodyPr/>
                    <a:lstStyle/>
                    <a:p>
                      <a:r>
                        <a:rPr lang="en-US" sz="1200" dirty="0" smtClean="0">
                          <a:latin typeface="Arial" panose="020B0604020202020204" pitchFamily="34" charset="0"/>
                          <a:cs typeface="Arial" panose="020B0604020202020204" pitchFamily="34" charset="0"/>
                        </a:rPr>
                        <a:t>Materials and wages</a:t>
                      </a:r>
                      <a:endParaRPr lang="en-GB" sz="1200"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3 000</a:t>
                      </a:r>
                      <a:endParaRPr lang="en-GB" sz="1200"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3 000</a:t>
                      </a:r>
                      <a:endParaRPr lang="en-GB" sz="1200"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5 000</a:t>
                      </a:r>
                      <a:endParaRPr lang="en-GB" sz="1200"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7 000</a:t>
                      </a:r>
                      <a:endParaRPr lang="en-GB" sz="1200" dirty="0">
                        <a:latin typeface="Arial" panose="020B0604020202020204" pitchFamily="34" charset="0"/>
                        <a:cs typeface="Arial" panose="020B0604020202020204" pitchFamily="34" charset="0"/>
                      </a:endParaRPr>
                    </a:p>
                  </a:txBody>
                  <a:tcPr/>
                </a:tc>
              </a:tr>
              <a:tr h="226997">
                <a:tc>
                  <a:txBody>
                    <a:bodyPr/>
                    <a:lstStyle/>
                    <a:p>
                      <a:r>
                        <a:rPr lang="en-US" sz="1200" dirty="0" smtClean="0">
                          <a:latin typeface="Arial" panose="020B0604020202020204" pitchFamily="34" charset="0"/>
                          <a:cs typeface="Arial" panose="020B0604020202020204" pitchFamily="34" charset="0"/>
                        </a:rPr>
                        <a:t>Rent and other expenses</a:t>
                      </a:r>
                      <a:endParaRPr lang="en-GB" sz="1200"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15 000</a:t>
                      </a:r>
                      <a:endParaRPr lang="en-GB" sz="1200"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15 000</a:t>
                      </a:r>
                      <a:endParaRPr lang="en-GB" sz="1200"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25 000</a:t>
                      </a:r>
                      <a:endParaRPr lang="en-GB" sz="1200"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15 000</a:t>
                      </a:r>
                      <a:endParaRPr lang="en-GB" sz="1200" dirty="0">
                        <a:latin typeface="Arial" panose="020B0604020202020204" pitchFamily="34" charset="0"/>
                        <a:cs typeface="Arial" panose="020B0604020202020204" pitchFamily="34" charset="0"/>
                      </a:endParaRPr>
                    </a:p>
                  </a:txBody>
                  <a:tcPr/>
                </a:tc>
              </a:tr>
              <a:tr h="226997">
                <a:tc>
                  <a:txBody>
                    <a:bodyPr/>
                    <a:lstStyle/>
                    <a:p>
                      <a:r>
                        <a:rPr lang="en-US" sz="1200" b="1" dirty="0" smtClean="0">
                          <a:latin typeface="Arial" panose="020B0604020202020204" pitchFamily="34" charset="0"/>
                          <a:cs typeface="Arial" panose="020B0604020202020204" pitchFamily="34" charset="0"/>
                        </a:rPr>
                        <a:t>Total Cash Outflows</a:t>
                      </a:r>
                      <a:endParaRPr lang="en-GB" sz="1200" b="1"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18 000</a:t>
                      </a:r>
                      <a:endParaRPr lang="en-GB" sz="1200"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18 000</a:t>
                      </a:r>
                      <a:endParaRPr lang="en-GB" sz="1200"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30 000</a:t>
                      </a:r>
                      <a:endParaRPr lang="en-GB" sz="1200" dirty="0">
                        <a:latin typeface="Arial" panose="020B0604020202020204" pitchFamily="34" charset="0"/>
                        <a:cs typeface="Arial" panose="020B0604020202020204" pitchFamily="34" charset="0"/>
                      </a:endParaRPr>
                    </a:p>
                  </a:txBody>
                  <a:tcPr/>
                </a:tc>
                <a:tc>
                  <a:txBody>
                    <a:bodyPr/>
                    <a:lstStyle/>
                    <a:p>
                      <a:pPr algn="ctr"/>
                      <a:r>
                        <a:rPr lang="en-US" sz="1200" b="1" dirty="0" smtClean="0">
                          <a:latin typeface="Arial" panose="020B0604020202020204" pitchFamily="34" charset="0"/>
                          <a:cs typeface="Arial" panose="020B0604020202020204" pitchFamily="34" charset="0"/>
                        </a:rPr>
                        <a:t>Z</a:t>
                      </a:r>
                      <a:endParaRPr lang="en-GB" sz="1200" b="1" dirty="0">
                        <a:latin typeface="Arial" panose="020B0604020202020204" pitchFamily="34" charset="0"/>
                        <a:cs typeface="Arial" panose="020B0604020202020204" pitchFamily="34" charset="0"/>
                      </a:endParaRPr>
                    </a:p>
                  </a:txBody>
                  <a:tcPr/>
                </a:tc>
              </a:tr>
              <a:tr h="226997">
                <a:tc>
                  <a:txBody>
                    <a:bodyPr/>
                    <a:lstStyle/>
                    <a:p>
                      <a:r>
                        <a:rPr lang="en-US" sz="1200" b="1" dirty="0" smtClean="0">
                          <a:latin typeface="Arial" panose="020B0604020202020204" pitchFamily="34" charset="0"/>
                          <a:cs typeface="Arial" panose="020B0604020202020204" pitchFamily="34" charset="0"/>
                        </a:rPr>
                        <a:t>Opening Bank Balance</a:t>
                      </a:r>
                      <a:endParaRPr lang="en-GB" sz="1200" b="1"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3 000</a:t>
                      </a:r>
                      <a:endParaRPr lang="en-GB" sz="1200"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5 000</a:t>
                      </a:r>
                      <a:endParaRPr lang="en-GB" sz="1200"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7 000</a:t>
                      </a:r>
                      <a:endParaRPr lang="en-GB" sz="1200"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4 000</a:t>
                      </a:r>
                      <a:endParaRPr lang="en-GB" sz="1200" dirty="0">
                        <a:latin typeface="Arial" panose="020B0604020202020204" pitchFamily="34" charset="0"/>
                        <a:cs typeface="Arial" panose="020B0604020202020204" pitchFamily="34" charset="0"/>
                      </a:endParaRPr>
                    </a:p>
                  </a:txBody>
                  <a:tcPr/>
                </a:tc>
              </a:tr>
              <a:tr h="226997">
                <a:tc>
                  <a:txBody>
                    <a:bodyPr/>
                    <a:lstStyle/>
                    <a:p>
                      <a:r>
                        <a:rPr lang="en-US" sz="1200" b="1" dirty="0" smtClean="0">
                          <a:latin typeface="Arial" panose="020B0604020202020204" pitchFamily="34" charset="0"/>
                          <a:cs typeface="Arial" panose="020B0604020202020204" pitchFamily="34" charset="0"/>
                        </a:rPr>
                        <a:t>New Cash Flow</a:t>
                      </a:r>
                      <a:endParaRPr lang="en-GB" sz="1200" b="1"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2 000</a:t>
                      </a:r>
                      <a:endParaRPr lang="en-GB" sz="1200" dirty="0">
                        <a:latin typeface="Arial" panose="020B0604020202020204" pitchFamily="34" charset="0"/>
                        <a:cs typeface="Arial" panose="020B0604020202020204" pitchFamily="34" charset="0"/>
                      </a:endParaRPr>
                    </a:p>
                  </a:txBody>
                  <a:tcPr/>
                </a:tc>
                <a:tc>
                  <a:txBody>
                    <a:bodyPr/>
                    <a:lstStyle/>
                    <a:p>
                      <a:pPr algn="ctr"/>
                      <a:r>
                        <a:rPr lang="en-US" sz="1200" b="1" dirty="0" smtClean="0">
                          <a:latin typeface="Arial" panose="020B0604020202020204" pitchFamily="34" charset="0"/>
                          <a:cs typeface="Arial" panose="020B0604020202020204" pitchFamily="34" charset="0"/>
                        </a:rPr>
                        <a:t>X</a:t>
                      </a:r>
                      <a:endParaRPr lang="en-GB" sz="1200" b="1" dirty="0">
                        <a:latin typeface="Arial" panose="020B0604020202020204" pitchFamily="34" charset="0"/>
                        <a:cs typeface="Arial" panose="020B0604020202020204" pitchFamily="34" charset="0"/>
                      </a:endParaRPr>
                    </a:p>
                  </a:txBody>
                  <a:tcPr/>
                </a:tc>
                <a:tc>
                  <a:txBody>
                    <a:bodyPr/>
                    <a:lstStyle/>
                    <a:p>
                      <a:pPr algn="ctr"/>
                      <a:r>
                        <a:rPr lang="en-US" sz="1200" dirty="0" smtClean="0">
                          <a:solidFill>
                            <a:srgbClr val="FF0000"/>
                          </a:solidFill>
                          <a:latin typeface="Arial" panose="020B0604020202020204" pitchFamily="34" charset="0"/>
                          <a:cs typeface="Arial" panose="020B0604020202020204" pitchFamily="34" charset="0"/>
                        </a:rPr>
                        <a:t>(3 000)</a:t>
                      </a:r>
                      <a:endParaRPr lang="en-GB" sz="1200" dirty="0">
                        <a:solidFill>
                          <a:srgbClr val="FF0000"/>
                        </a:solidFill>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11 000</a:t>
                      </a:r>
                      <a:endParaRPr lang="en-GB" sz="1200" dirty="0">
                        <a:latin typeface="Arial" panose="020B0604020202020204" pitchFamily="34" charset="0"/>
                        <a:cs typeface="Arial" panose="020B0604020202020204" pitchFamily="34" charset="0"/>
                      </a:endParaRPr>
                    </a:p>
                  </a:txBody>
                  <a:tcPr/>
                </a:tc>
              </a:tr>
              <a:tr h="226997">
                <a:tc>
                  <a:txBody>
                    <a:bodyPr/>
                    <a:lstStyle/>
                    <a:p>
                      <a:r>
                        <a:rPr lang="en-US" sz="1200" b="1" dirty="0" smtClean="0">
                          <a:latin typeface="Arial" panose="020B0604020202020204" pitchFamily="34" charset="0"/>
                          <a:cs typeface="Arial" panose="020B0604020202020204" pitchFamily="34" charset="0"/>
                        </a:rPr>
                        <a:t>Closing Bank Balance</a:t>
                      </a:r>
                      <a:endParaRPr lang="en-GB" sz="1200" b="1"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5 000</a:t>
                      </a:r>
                      <a:endParaRPr lang="en-GB" sz="1200"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7 000</a:t>
                      </a:r>
                      <a:endParaRPr lang="en-GB" sz="1200" dirty="0">
                        <a:latin typeface="Arial" panose="020B0604020202020204" pitchFamily="34" charset="0"/>
                        <a:cs typeface="Arial" panose="020B0604020202020204" pitchFamily="34" charset="0"/>
                      </a:endParaRPr>
                    </a:p>
                  </a:txBody>
                  <a:tcPr/>
                </a:tc>
                <a:tc>
                  <a:txBody>
                    <a:bodyPr/>
                    <a:lstStyle/>
                    <a:p>
                      <a:pPr algn="ctr"/>
                      <a:r>
                        <a:rPr lang="en-US" sz="1200" b="1" dirty="0" smtClean="0">
                          <a:latin typeface="Arial" panose="020B0604020202020204" pitchFamily="34" charset="0"/>
                          <a:cs typeface="Arial" panose="020B0604020202020204" pitchFamily="34" charset="0"/>
                        </a:rPr>
                        <a:t>Y </a:t>
                      </a:r>
                      <a:endParaRPr lang="en-GB" sz="1200" b="1"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15 000</a:t>
                      </a:r>
                      <a:endParaRPr lang="en-GB" sz="1200" dirty="0">
                        <a:latin typeface="Arial" panose="020B0604020202020204" pitchFamily="34" charset="0"/>
                        <a:cs typeface="Arial" panose="020B0604020202020204" pitchFamily="34" charset="0"/>
                      </a:endParaRPr>
                    </a:p>
                  </a:txBody>
                  <a:tcPr/>
                </a:tc>
              </a:tr>
            </a:tbl>
          </a:graphicData>
        </a:graphic>
      </p:graphicFrame>
      <p:sp>
        <p:nvSpPr>
          <p:cNvPr id="7" name="TextBox 6">
            <a:hlinkClick r:id="rId3" action="ppaction://hlinkfile"/>
          </p:cNvPr>
          <p:cNvSpPr txBox="1"/>
          <p:nvPr/>
        </p:nvSpPr>
        <p:spPr>
          <a:xfrm>
            <a:off x="8316257" y="1093142"/>
            <a:ext cx="504056" cy="769441"/>
          </a:xfrm>
          <a:prstGeom prst="rect">
            <a:avLst/>
          </a:prstGeom>
          <a:noFill/>
        </p:spPr>
        <p:txBody>
          <a:bodyPr wrap="square" rtlCol="0">
            <a:spAutoFit/>
          </a:bodyPr>
          <a:lstStyle/>
          <a:p>
            <a:r>
              <a:rPr lang="en-US" sz="4400" dirty="0" smtClean="0">
                <a:solidFill>
                  <a:srgbClr val="FF0000"/>
                </a:solidFill>
              </a:rPr>
              <a:t>?</a:t>
            </a:r>
            <a:endParaRPr lang="en-GB" dirty="0">
              <a:solidFill>
                <a:srgbClr val="FF0000"/>
              </a:solidFill>
            </a:endParaRPr>
          </a:p>
        </p:txBody>
      </p:sp>
    </p:spTree>
    <p:extLst>
      <p:ext uri="{BB962C8B-B14F-4D97-AF65-F5344CB8AC3E}">
        <p14:creationId xmlns:p14="http://schemas.microsoft.com/office/powerpoint/2010/main" val="1466735937"/>
      </p:ext>
    </p:extLst>
  </p:cSld>
  <p:clrMapOvr>
    <a:masterClrMapping/>
  </p:clrMapOvr>
  <p:transition advClick="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3200" dirty="0" smtClean="0"/>
              <a:t>5.2.3 – Uses of Cash Flow Forecasts - Activity</a:t>
            </a:r>
            <a:endParaRPr lang="en-GB" sz="3200" b="1" dirty="0" smtClean="0"/>
          </a:p>
        </p:txBody>
      </p:sp>
      <p:sp>
        <p:nvSpPr>
          <p:cNvPr id="8" name="Rectangle 7"/>
          <p:cNvSpPr/>
          <p:nvPr/>
        </p:nvSpPr>
        <p:spPr>
          <a:xfrm>
            <a:off x="323849" y="1196752"/>
            <a:ext cx="8496623" cy="5293757"/>
          </a:xfrm>
          <a:prstGeom prst="rect">
            <a:avLst/>
          </a:prstGeom>
        </p:spPr>
        <p:txBody>
          <a:bodyPr wrap="square">
            <a:spAutoFit/>
          </a:bodyPr>
          <a:lstStyle/>
          <a:p>
            <a:pPr>
              <a:spcAft>
                <a:spcPts val="600"/>
              </a:spcAft>
              <a:buClr>
                <a:srgbClr val="00B050"/>
              </a:buClr>
            </a:pPr>
            <a:r>
              <a:rPr lang="en-US" sz="1600" b="1" dirty="0" smtClean="0">
                <a:solidFill>
                  <a:srgbClr val="0070C0"/>
                </a:solidFill>
              </a:rPr>
              <a:t>Case Study example</a:t>
            </a:r>
          </a:p>
          <a:p>
            <a:pPr marL="285750" indent="-285750">
              <a:spcAft>
                <a:spcPts val="600"/>
              </a:spcAft>
              <a:buClr>
                <a:srgbClr val="00B050"/>
              </a:buClr>
              <a:buFont typeface="Wingdings 3" panose="05040102010807070707" pitchFamily="18" charset="2"/>
              <a:buChar char=""/>
            </a:pPr>
            <a:r>
              <a:rPr lang="en-US" sz="1600" dirty="0" smtClean="0">
                <a:solidFill>
                  <a:srgbClr val="0070C0"/>
                </a:solidFill>
              </a:rPr>
              <a:t>The manager of El </a:t>
            </a:r>
            <a:r>
              <a:rPr lang="en-US" sz="1600" dirty="0" err="1" smtClean="0">
                <a:solidFill>
                  <a:srgbClr val="0070C0"/>
                </a:solidFill>
              </a:rPr>
              <a:t>Kalili</a:t>
            </a:r>
            <a:r>
              <a:rPr lang="en-US" sz="1600" dirty="0" smtClean="0">
                <a:solidFill>
                  <a:srgbClr val="0070C0"/>
                </a:solidFill>
              </a:rPr>
              <a:t> Motors Ltd. Wants to plan the cash flows of the business over the next four months. She asks for your help in making a cash flow forecast. She provides you with the following information:</a:t>
            </a:r>
          </a:p>
          <a:p>
            <a:pPr marL="457200" indent="-227013">
              <a:spcAft>
                <a:spcPts val="600"/>
              </a:spcAft>
              <a:buClr>
                <a:srgbClr val="00B050"/>
              </a:buClr>
              <a:buFont typeface="Arial" panose="020B0604020202020204" pitchFamily="34" charset="0"/>
              <a:buChar char="•"/>
            </a:pPr>
            <a:r>
              <a:rPr lang="en-US" sz="1600" dirty="0" smtClean="0">
                <a:solidFill>
                  <a:srgbClr val="0070C0"/>
                </a:solidFill>
              </a:rPr>
              <a:t>Forecasted sales are: January $22,000; February $25,000; March $20,000; April $22 000.</a:t>
            </a:r>
          </a:p>
          <a:p>
            <a:pPr marL="457200" indent="-227013">
              <a:spcAft>
                <a:spcPts val="600"/>
              </a:spcAft>
              <a:buClr>
                <a:srgbClr val="00B050"/>
              </a:buClr>
              <a:buFont typeface="Arial" panose="020B0604020202020204" pitchFamily="34" charset="0"/>
              <a:buChar char="•"/>
            </a:pPr>
            <a:r>
              <a:rPr lang="en-US" sz="1600" dirty="0" smtClean="0">
                <a:solidFill>
                  <a:srgbClr val="0070C0"/>
                </a:solidFill>
              </a:rPr>
              <a:t>Customers always pay cash</a:t>
            </a:r>
          </a:p>
          <a:p>
            <a:pPr marL="457200" indent="-227013">
              <a:spcAft>
                <a:spcPts val="600"/>
              </a:spcAft>
              <a:buClr>
                <a:srgbClr val="00B050"/>
              </a:buClr>
              <a:buFont typeface="Arial" panose="020B0604020202020204" pitchFamily="34" charset="0"/>
              <a:buChar char="•"/>
            </a:pPr>
            <a:r>
              <a:rPr lang="en-US" sz="1600" dirty="0" smtClean="0">
                <a:solidFill>
                  <a:srgbClr val="0070C0"/>
                </a:solidFill>
              </a:rPr>
              <a:t>Materials are purchased each month and paid for in cash. The materials used each month are 50% of sales revenue for that month.</a:t>
            </a:r>
          </a:p>
          <a:p>
            <a:pPr marL="457200" indent="-227013">
              <a:spcAft>
                <a:spcPts val="600"/>
              </a:spcAft>
              <a:buClr>
                <a:srgbClr val="00B050"/>
              </a:buClr>
              <a:buFont typeface="Arial" panose="020B0604020202020204" pitchFamily="34" charset="0"/>
              <a:buChar char="•"/>
            </a:pPr>
            <a:r>
              <a:rPr lang="en-US" sz="1600" dirty="0" smtClean="0">
                <a:solidFill>
                  <a:srgbClr val="0070C0"/>
                </a:solidFill>
              </a:rPr>
              <a:t>Other cash expenses (wages, rent, insurance etc.) are forecast to be: January $4000; February $13 000; March $15 000; April $15 000.</a:t>
            </a:r>
          </a:p>
          <a:p>
            <a:pPr marL="457200" indent="-227013">
              <a:spcAft>
                <a:spcPts val="600"/>
              </a:spcAft>
              <a:buClr>
                <a:srgbClr val="00B050"/>
              </a:buClr>
              <a:buFont typeface="Arial" panose="020B0604020202020204" pitchFamily="34" charset="0"/>
              <a:buChar char="•"/>
            </a:pPr>
            <a:r>
              <a:rPr lang="en-US" sz="1600" dirty="0" smtClean="0">
                <a:solidFill>
                  <a:srgbClr val="0070C0"/>
                </a:solidFill>
              </a:rPr>
              <a:t>The opening cash balance is January is $2000.</a:t>
            </a:r>
          </a:p>
          <a:p>
            <a:pPr>
              <a:spcAft>
                <a:spcPts val="600"/>
              </a:spcAft>
              <a:buClr>
                <a:srgbClr val="00B050"/>
              </a:buClr>
            </a:pPr>
            <a:r>
              <a:rPr lang="en-US" sz="1600" b="1" dirty="0" smtClean="0">
                <a:solidFill>
                  <a:srgbClr val="FF0000"/>
                </a:solidFill>
              </a:rPr>
              <a:t>Activity 22.4</a:t>
            </a:r>
            <a:r>
              <a:rPr lang="en-US" sz="1600" dirty="0" smtClean="0">
                <a:solidFill>
                  <a:srgbClr val="FF0000"/>
                </a:solidFill>
              </a:rPr>
              <a:t>: Creating a Cash Flow Statement</a:t>
            </a:r>
          </a:p>
          <a:p>
            <a:pPr marL="573087" indent="-342900">
              <a:spcAft>
                <a:spcPts val="600"/>
              </a:spcAft>
              <a:buClr>
                <a:srgbClr val="00B050"/>
              </a:buClr>
              <a:buFont typeface="+mj-lt"/>
              <a:buAutoNum type="alphaLcParenR"/>
            </a:pPr>
            <a:r>
              <a:rPr lang="en-US" sz="1600" dirty="0" smtClean="0">
                <a:solidFill>
                  <a:srgbClr val="FF0000"/>
                </a:solidFill>
              </a:rPr>
              <a:t>Explain to the manager the importance of a Cash Flow Statement</a:t>
            </a:r>
          </a:p>
          <a:p>
            <a:pPr marL="573087" indent="-342900">
              <a:spcAft>
                <a:spcPts val="600"/>
              </a:spcAft>
              <a:buClr>
                <a:srgbClr val="00B050"/>
              </a:buClr>
              <a:buFont typeface="+mj-lt"/>
              <a:buAutoNum type="alphaLcParenR"/>
            </a:pPr>
            <a:r>
              <a:rPr lang="en-US" sz="1600" dirty="0" smtClean="0">
                <a:solidFill>
                  <a:srgbClr val="FF0000"/>
                </a:solidFill>
              </a:rPr>
              <a:t>Using the same structure on Slide 14, draw up a cash flow forecast for this business over the 4 months from January to April.</a:t>
            </a:r>
          </a:p>
          <a:p>
            <a:pPr marL="573087" indent="-342900">
              <a:spcAft>
                <a:spcPts val="600"/>
              </a:spcAft>
              <a:buClr>
                <a:srgbClr val="00B050"/>
              </a:buClr>
              <a:buFont typeface="+mj-lt"/>
              <a:buAutoNum type="alphaLcParenR"/>
            </a:pPr>
            <a:r>
              <a:rPr lang="en-US" sz="1600" dirty="0" smtClean="0">
                <a:solidFill>
                  <a:srgbClr val="FF0000"/>
                </a:solidFill>
              </a:rPr>
              <a:t>What do you notice about the closing balance in April? What action could the manager </a:t>
            </a:r>
            <a:r>
              <a:rPr lang="en-US" sz="1600" dirty="0">
                <a:solidFill>
                  <a:srgbClr val="FF0000"/>
                </a:solidFill>
              </a:rPr>
              <a:t>of El </a:t>
            </a:r>
            <a:r>
              <a:rPr lang="en-US" sz="1600" dirty="0" err="1">
                <a:solidFill>
                  <a:srgbClr val="FF0000"/>
                </a:solidFill>
              </a:rPr>
              <a:t>Kalili</a:t>
            </a:r>
            <a:r>
              <a:rPr lang="en-US" sz="1600" dirty="0">
                <a:solidFill>
                  <a:srgbClr val="FF0000"/>
                </a:solidFill>
              </a:rPr>
              <a:t> Motors </a:t>
            </a:r>
            <a:r>
              <a:rPr lang="en-US" sz="1600" dirty="0" smtClean="0">
                <a:solidFill>
                  <a:srgbClr val="FF0000"/>
                </a:solidFill>
              </a:rPr>
              <a:t>Ltd. Take now she is aware of this problem?</a:t>
            </a:r>
          </a:p>
        </p:txBody>
      </p:sp>
      <p:sp>
        <p:nvSpPr>
          <p:cNvPr id="6" name="Round Same Side Corner Rectangle 5">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277</a:t>
            </a:r>
            <a:endParaRPr lang="en-GB" sz="2000" b="1" dirty="0">
              <a:latin typeface="Arial" panose="020B0604020202020204" pitchFamily="34" charset="0"/>
              <a:cs typeface="Arial" panose="020B0604020202020204" pitchFamily="34" charset="0"/>
            </a:endParaRPr>
          </a:p>
        </p:txBody>
      </p:sp>
      <p:sp>
        <p:nvSpPr>
          <p:cNvPr id="7" name="TextBox 6">
            <a:hlinkClick r:id="rId3" action="ppaction://hlinkfile"/>
          </p:cNvPr>
          <p:cNvSpPr txBox="1"/>
          <p:nvPr/>
        </p:nvSpPr>
        <p:spPr>
          <a:xfrm>
            <a:off x="8532440" y="1628800"/>
            <a:ext cx="360040" cy="769441"/>
          </a:xfrm>
          <a:prstGeom prst="rect">
            <a:avLst/>
          </a:prstGeom>
          <a:noFill/>
        </p:spPr>
        <p:txBody>
          <a:bodyPr wrap="square" rtlCol="0">
            <a:spAutoFit/>
          </a:bodyPr>
          <a:lstStyle/>
          <a:p>
            <a:r>
              <a:rPr lang="en-US" sz="4400" dirty="0" smtClean="0">
                <a:solidFill>
                  <a:srgbClr val="FF0000"/>
                </a:solidFill>
              </a:rPr>
              <a:t>?</a:t>
            </a:r>
            <a:endParaRPr lang="en-GB" dirty="0">
              <a:solidFill>
                <a:srgbClr val="FF0000"/>
              </a:solidFill>
            </a:endParaRPr>
          </a:p>
        </p:txBody>
      </p:sp>
    </p:spTree>
    <p:extLst>
      <p:ext uri="{BB962C8B-B14F-4D97-AF65-F5344CB8AC3E}">
        <p14:creationId xmlns:p14="http://schemas.microsoft.com/office/powerpoint/2010/main" val="3989756385"/>
      </p:ext>
    </p:extLst>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noAutofit/>
          </a:bodyPr>
          <a:lstStyle/>
          <a:p>
            <a:r>
              <a:rPr lang="en-GB" sz="3900" b="1" dirty="0" smtClean="0"/>
              <a:t>How to Answer a Paper 2 Question</a:t>
            </a:r>
          </a:p>
        </p:txBody>
      </p:sp>
      <p:sp>
        <p:nvSpPr>
          <p:cNvPr id="2" name="Rectangle 1"/>
          <p:cNvSpPr/>
          <p:nvPr/>
        </p:nvSpPr>
        <p:spPr>
          <a:xfrm>
            <a:off x="323528" y="1556792"/>
            <a:ext cx="8496944" cy="5004447"/>
          </a:xfrm>
          <a:prstGeom prst="rect">
            <a:avLst/>
          </a:prstGeom>
        </p:spPr>
        <p:txBody>
          <a:bodyPr wrap="square">
            <a:spAutoFit/>
          </a:bodyPr>
          <a:lstStyle/>
          <a:p>
            <a:r>
              <a:rPr lang="en-US" sz="1680" b="1" dirty="0" smtClean="0"/>
              <a:t>In relation to </a:t>
            </a:r>
            <a:r>
              <a:rPr lang="en-US" sz="1680" dirty="0" smtClean="0">
                <a:solidFill>
                  <a:srgbClr val="FF0000"/>
                </a:solidFill>
              </a:rPr>
              <a:t>XXXX, the YYYY (DEFINITION)</a:t>
            </a:r>
            <a:r>
              <a:rPr lang="en-US" sz="1680" dirty="0" smtClean="0"/>
              <a:t> </a:t>
            </a:r>
            <a:r>
              <a:rPr lang="en-US" sz="1680" dirty="0" smtClean="0">
                <a:solidFill>
                  <a:srgbClr val="0070C0"/>
                </a:solidFill>
              </a:rPr>
              <a:t>is relevant (APPLICATION) to the business by</a:t>
            </a:r>
            <a:r>
              <a:rPr lang="en-US" sz="1680" dirty="0" smtClean="0"/>
              <a:t>… </a:t>
            </a:r>
          </a:p>
          <a:p>
            <a:r>
              <a:rPr lang="en-US" sz="1680" b="1" dirty="0" smtClean="0"/>
              <a:t>This means that</a:t>
            </a:r>
            <a:r>
              <a:rPr lang="en-US" sz="1680" dirty="0" smtClean="0"/>
              <a:t> … </a:t>
            </a:r>
            <a:r>
              <a:rPr lang="en-US" sz="1680" dirty="0" smtClean="0">
                <a:solidFill>
                  <a:srgbClr val="FF0000"/>
                </a:solidFill>
              </a:rPr>
              <a:t>(ANALYSIS)</a:t>
            </a:r>
          </a:p>
          <a:p>
            <a:r>
              <a:rPr lang="en-US" sz="1680" b="1" dirty="0" smtClean="0"/>
              <a:t>Therefor</a:t>
            </a:r>
            <a:r>
              <a:rPr lang="en-US" sz="1680" dirty="0" smtClean="0"/>
              <a:t> …. (BALANCE FOR ANALYSIS)</a:t>
            </a:r>
          </a:p>
          <a:p>
            <a:r>
              <a:rPr lang="en-US" sz="1680" b="1" dirty="0" smtClean="0"/>
              <a:t>However</a:t>
            </a:r>
            <a:r>
              <a:rPr lang="en-US" sz="1680" dirty="0" smtClean="0"/>
              <a:t> </a:t>
            </a:r>
            <a:r>
              <a:rPr lang="en-US" sz="1680" dirty="0"/>
              <a:t>…. (BALANCE FOR ANALYSIS</a:t>
            </a:r>
            <a:r>
              <a:rPr lang="en-US" sz="1680" dirty="0" smtClean="0"/>
              <a:t>)</a:t>
            </a:r>
          </a:p>
          <a:p>
            <a:r>
              <a:rPr lang="en-US" sz="1680" b="1" dirty="0" smtClean="0"/>
              <a:t>Based on the evidence</a:t>
            </a:r>
            <a:r>
              <a:rPr lang="en-US" sz="1680" dirty="0" smtClean="0"/>
              <a:t> provided in the Case Study, I would agree/disagree about XXXX because …. (Evaluation)</a:t>
            </a:r>
          </a:p>
          <a:p>
            <a:r>
              <a:rPr lang="en-US" sz="1680" dirty="0" smtClean="0"/>
              <a:t>Example:</a:t>
            </a:r>
          </a:p>
          <a:p>
            <a:r>
              <a:rPr lang="en-US" sz="1680" b="1" dirty="0" smtClean="0"/>
              <a:t>Q1</a:t>
            </a:r>
            <a:r>
              <a:rPr lang="en-US" sz="1680" dirty="0" smtClean="0"/>
              <a:t> – Haltec, a computer company has decided to market the release of a new brand of gaming mouse. In your opinion, how could they use Product as their unique selling point.</a:t>
            </a:r>
          </a:p>
          <a:p>
            <a:r>
              <a:rPr lang="en-US" sz="1680" b="1" dirty="0" smtClean="0"/>
              <a:t>A1</a:t>
            </a:r>
            <a:r>
              <a:rPr lang="en-US" sz="1680" dirty="0" smtClean="0"/>
              <a:t> – In relation to the Product, marketing that is aimed at emphasizing the quality of the product as the best thing about it, this means that Haltec would show the quality in advertisements like magazine adverts. Therefor the audience would be made aware of the good points like size, speed, ability. However this may conflict with its price or the place where they advertise.</a:t>
            </a:r>
          </a:p>
          <a:p>
            <a:r>
              <a:rPr lang="en-US" sz="1680" dirty="0" smtClean="0"/>
              <a:t>Based on the evidence provided in the case study, I would agree that if the product is of good quality then using Product as the USP would benefit the company more than the other P’s in marketing as this is what the customers will look for in computer equipment.</a:t>
            </a:r>
          </a:p>
        </p:txBody>
      </p:sp>
      <p:graphicFrame>
        <p:nvGraphicFramePr>
          <p:cNvPr id="3" name="Table 2"/>
          <p:cNvGraphicFramePr>
            <a:graphicFrameLocks noGrp="1"/>
          </p:cNvGraphicFramePr>
          <p:nvPr>
            <p:extLst/>
          </p:nvPr>
        </p:nvGraphicFramePr>
        <p:xfrm>
          <a:off x="323528" y="1138800"/>
          <a:ext cx="8496944" cy="370840"/>
        </p:xfrm>
        <a:graphic>
          <a:graphicData uri="http://schemas.openxmlformats.org/drawingml/2006/table">
            <a:tbl>
              <a:tblPr firstRow="1" bandRow="1">
                <a:tableStyleId>{5C22544A-7EE6-4342-B048-85BDC9FD1C3A}</a:tableStyleId>
              </a:tblPr>
              <a:tblGrid>
                <a:gridCol w="2124236"/>
                <a:gridCol w="2124236"/>
                <a:gridCol w="2124236"/>
                <a:gridCol w="2124236"/>
              </a:tblGrid>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latin typeface="Arial" panose="020B0604020202020204" pitchFamily="34" charset="0"/>
                          <a:cs typeface="Arial" panose="020B0604020202020204" pitchFamily="34" charset="0"/>
                        </a:rPr>
                        <a:t>1 – Definition</a:t>
                      </a:r>
                    </a:p>
                  </a:txBody>
                  <a:tcPr>
                    <a:solidFill>
                      <a:srgbClr val="F98F8F"/>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latin typeface="Arial" panose="020B0604020202020204" pitchFamily="34" charset="0"/>
                          <a:cs typeface="Arial" panose="020B0604020202020204" pitchFamily="34" charset="0"/>
                        </a:rPr>
                        <a:t>2 – Application</a:t>
                      </a:r>
                    </a:p>
                  </a:txBody>
                  <a:tcPr>
                    <a:solidFill>
                      <a:srgbClr val="72EA78"/>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latin typeface="Arial" panose="020B0604020202020204" pitchFamily="34" charset="0"/>
                          <a:cs typeface="Arial" panose="020B0604020202020204" pitchFamily="34" charset="0"/>
                        </a:rPr>
                        <a:t>3 – Analysis</a:t>
                      </a:r>
                    </a:p>
                  </a:txBody>
                  <a:tcPr>
                    <a:solidFill>
                      <a:schemeClr val="accent5">
                        <a:lumMod val="60000"/>
                        <a:lumOff val="4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latin typeface="Arial" panose="020B0604020202020204" pitchFamily="34" charset="0"/>
                          <a:cs typeface="Arial" panose="020B0604020202020204" pitchFamily="34" charset="0"/>
                        </a:rPr>
                        <a:t>4 - Evaluation</a:t>
                      </a:r>
                    </a:p>
                  </a:txBody>
                  <a:tcPr>
                    <a:solidFill>
                      <a:srgbClr val="FFFF00"/>
                    </a:solidFill>
                  </a:tcPr>
                </a:tc>
              </a:tr>
            </a:tbl>
          </a:graphicData>
        </a:graphic>
      </p:graphicFrame>
      <p:sp>
        <p:nvSpPr>
          <p:cNvPr id="4" name="TextBox 3"/>
          <p:cNvSpPr txBox="1"/>
          <p:nvPr/>
        </p:nvSpPr>
        <p:spPr>
          <a:xfrm>
            <a:off x="899592" y="4437112"/>
            <a:ext cx="7920880" cy="274320"/>
          </a:xfrm>
          <a:prstGeom prst="rect">
            <a:avLst/>
          </a:prstGeom>
          <a:solidFill>
            <a:srgbClr val="FF0000">
              <a:alpha val="37000"/>
            </a:srgbClr>
          </a:solidFill>
        </p:spPr>
        <p:txBody>
          <a:bodyPr wrap="square" rtlCol="0">
            <a:spAutoFit/>
          </a:bodyPr>
          <a:lstStyle/>
          <a:p>
            <a:endParaRPr lang="en-GB" dirty="0"/>
          </a:p>
        </p:txBody>
      </p:sp>
      <p:sp>
        <p:nvSpPr>
          <p:cNvPr id="6" name="TextBox 5"/>
          <p:cNvSpPr txBox="1"/>
          <p:nvPr/>
        </p:nvSpPr>
        <p:spPr>
          <a:xfrm>
            <a:off x="395536" y="4700016"/>
            <a:ext cx="3168352" cy="274320"/>
          </a:xfrm>
          <a:prstGeom prst="rect">
            <a:avLst/>
          </a:prstGeom>
          <a:solidFill>
            <a:srgbClr val="FF0000">
              <a:alpha val="37000"/>
            </a:srgbClr>
          </a:solidFill>
        </p:spPr>
        <p:txBody>
          <a:bodyPr wrap="square" rtlCol="0">
            <a:spAutoFit/>
          </a:bodyPr>
          <a:lstStyle/>
          <a:p>
            <a:endParaRPr lang="en-GB" dirty="0"/>
          </a:p>
        </p:txBody>
      </p:sp>
      <p:sp>
        <p:nvSpPr>
          <p:cNvPr id="7" name="TextBox 6"/>
          <p:cNvSpPr txBox="1"/>
          <p:nvPr/>
        </p:nvSpPr>
        <p:spPr>
          <a:xfrm>
            <a:off x="395536" y="5230336"/>
            <a:ext cx="8424936" cy="502920"/>
          </a:xfrm>
          <a:prstGeom prst="rect">
            <a:avLst/>
          </a:prstGeom>
          <a:solidFill>
            <a:schemeClr val="tx2">
              <a:lumMod val="60000"/>
              <a:lumOff val="40000"/>
              <a:alpha val="37000"/>
            </a:schemeClr>
          </a:solidFill>
        </p:spPr>
        <p:txBody>
          <a:bodyPr wrap="square" rtlCol="0">
            <a:spAutoFit/>
          </a:bodyPr>
          <a:lstStyle/>
          <a:p>
            <a:endParaRPr lang="en-GB" dirty="0"/>
          </a:p>
        </p:txBody>
      </p:sp>
      <p:sp>
        <p:nvSpPr>
          <p:cNvPr id="8" name="TextBox 7"/>
          <p:cNvSpPr txBox="1"/>
          <p:nvPr/>
        </p:nvSpPr>
        <p:spPr>
          <a:xfrm>
            <a:off x="3563888" y="4725144"/>
            <a:ext cx="5256584" cy="237744"/>
          </a:xfrm>
          <a:prstGeom prst="rect">
            <a:avLst/>
          </a:prstGeom>
          <a:solidFill>
            <a:srgbClr val="00B050">
              <a:alpha val="37000"/>
            </a:srgbClr>
          </a:solidFill>
        </p:spPr>
        <p:txBody>
          <a:bodyPr wrap="square" rtlCol="0">
            <a:spAutoFit/>
          </a:bodyPr>
          <a:lstStyle/>
          <a:p>
            <a:endParaRPr lang="en-GB" dirty="0"/>
          </a:p>
        </p:txBody>
      </p:sp>
      <p:sp>
        <p:nvSpPr>
          <p:cNvPr id="9" name="TextBox 8"/>
          <p:cNvSpPr txBox="1"/>
          <p:nvPr/>
        </p:nvSpPr>
        <p:spPr>
          <a:xfrm>
            <a:off x="395536" y="5733256"/>
            <a:ext cx="8424936" cy="731520"/>
          </a:xfrm>
          <a:prstGeom prst="rect">
            <a:avLst/>
          </a:prstGeom>
          <a:solidFill>
            <a:srgbClr val="FFFF00">
              <a:alpha val="37000"/>
            </a:srgbClr>
          </a:solidFill>
        </p:spPr>
        <p:txBody>
          <a:bodyPr wrap="square" rtlCol="0">
            <a:spAutoFit/>
          </a:bodyPr>
          <a:lstStyle/>
          <a:p>
            <a:endParaRPr lang="en-GB" dirty="0"/>
          </a:p>
        </p:txBody>
      </p:sp>
      <p:sp>
        <p:nvSpPr>
          <p:cNvPr id="10" name="TextBox 9"/>
          <p:cNvSpPr txBox="1"/>
          <p:nvPr/>
        </p:nvSpPr>
        <p:spPr>
          <a:xfrm>
            <a:off x="395536" y="4988048"/>
            <a:ext cx="3672408" cy="228600"/>
          </a:xfrm>
          <a:prstGeom prst="rect">
            <a:avLst/>
          </a:prstGeom>
          <a:solidFill>
            <a:srgbClr val="00B050">
              <a:alpha val="37000"/>
            </a:srgbClr>
          </a:solidFill>
        </p:spPr>
        <p:txBody>
          <a:bodyPr wrap="square" rtlCol="0">
            <a:spAutoFit/>
          </a:bodyPr>
          <a:lstStyle/>
          <a:p>
            <a:endParaRPr lang="en-GB" dirty="0"/>
          </a:p>
        </p:txBody>
      </p:sp>
      <p:sp>
        <p:nvSpPr>
          <p:cNvPr id="11" name="TextBox 10"/>
          <p:cNvSpPr txBox="1"/>
          <p:nvPr/>
        </p:nvSpPr>
        <p:spPr>
          <a:xfrm>
            <a:off x="4067944" y="4954880"/>
            <a:ext cx="4752528" cy="275456"/>
          </a:xfrm>
          <a:prstGeom prst="rect">
            <a:avLst/>
          </a:prstGeom>
          <a:solidFill>
            <a:schemeClr val="tx2">
              <a:lumMod val="60000"/>
              <a:lumOff val="40000"/>
              <a:alpha val="37000"/>
            </a:schemeClr>
          </a:solidFill>
        </p:spPr>
        <p:txBody>
          <a:bodyPr wrap="square" rtlCol="0">
            <a:spAutoFit/>
          </a:bodyPr>
          <a:lstStyle/>
          <a:p>
            <a:endParaRPr lang="en-GB" dirty="0"/>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Tree>
    <p:extLst>
      <p:ext uri="{BB962C8B-B14F-4D97-AF65-F5344CB8AC3E}">
        <p14:creationId xmlns:p14="http://schemas.microsoft.com/office/powerpoint/2010/main" val="405965402"/>
      </p:ext>
    </p:extLst>
  </p:cSld>
  <p:clrMapOvr>
    <a:masterClrMapping/>
  </p:clrMapOvr>
  <p:transition advClick="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2900" dirty="0" smtClean="0"/>
              <a:t>5.2.3 – Revision Summary – Cash Flow Forecasts</a:t>
            </a:r>
            <a:endParaRPr lang="en-GB" sz="2900" b="1" dirty="0" smtClean="0"/>
          </a:p>
        </p:txBody>
      </p:sp>
      <p:sp>
        <p:nvSpPr>
          <p:cNvPr id="6" name="Round Same Side Corner Rectangle 5">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275</a:t>
            </a:r>
            <a:endParaRPr lang="en-GB" sz="2000" b="1" dirty="0">
              <a:latin typeface="Arial" panose="020B0604020202020204" pitchFamily="34" charset="0"/>
              <a:cs typeface="Arial" panose="020B0604020202020204" pitchFamily="34" charset="0"/>
            </a:endParaRPr>
          </a:p>
        </p:txBody>
      </p:sp>
      <p:grpSp>
        <p:nvGrpSpPr>
          <p:cNvPr id="7" name="Group 6"/>
          <p:cNvGrpSpPr/>
          <p:nvPr/>
        </p:nvGrpSpPr>
        <p:grpSpPr>
          <a:xfrm>
            <a:off x="3058248" y="3996033"/>
            <a:ext cx="2539623" cy="1604236"/>
            <a:chOff x="1673069" y="4769582"/>
            <a:chExt cx="3635149" cy="2296249"/>
          </a:xfrm>
        </p:grpSpPr>
        <p:sp>
          <p:nvSpPr>
            <p:cNvPr id="9" name="Rounded Rectangle 8"/>
            <p:cNvSpPr/>
            <p:nvPr/>
          </p:nvSpPr>
          <p:spPr>
            <a:xfrm>
              <a:off x="1673069" y="6122416"/>
              <a:ext cx="3635149" cy="943415"/>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Can forecast likely level of overdraft required</a:t>
              </a:r>
              <a:endParaRPr lang="en-US" dirty="0">
                <a:latin typeface="Calibri" panose="020F0502020204030204" pitchFamily="34" charset="0"/>
              </a:endParaRPr>
            </a:p>
          </p:txBody>
        </p:sp>
        <p:cxnSp>
          <p:nvCxnSpPr>
            <p:cNvPr id="10" name="Straight Arrow Connector 9"/>
            <p:cNvCxnSpPr>
              <a:stCxn id="11" idx="2"/>
              <a:endCxn id="9" idx="0"/>
            </p:cNvCxnSpPr>
            <p:nvPr/>
          </p:nvCxnSpPr>
          <p:spPr>
            <a:xfrm flipH="1">
              <a:off x="3490644" y="4769582"/>
              <a:ext cx="2735" cy="1352834"/>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11" name="Rounded Rectangle 10"/>
          <p:cNvSpPr/>
          <p:nvPr/>
        </p:nvSpPr>
        <p:spPr>
          <a:xfrm>
            <a:off x="2997187" y="3501008"/>
            <a:ext cx="2665568" cy="495025"/>
          </a:xfrm>
          <a:prstGeom prst="roundRect">
            <a:avLst/>
          </a:prstGeom>
          <a:solidFill>
            <a:srgbClr val="00B050"/>
          </a:solidFill>
          <a:ln>
            <a:headEnd type="triangle" w="med" len="med"/>
            <a:tailEnd type="triangle"/>
          </a:ln>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b="1" dirty="0" smtClean="0">
                <a:latin typeface="Calibri" panose="020F0502020204030204" pitchFamily="34" charset="0"/>
              </a:rPr>
              <a:t>CASH FLOW FORECASTS</a:t>
            </a:r>
            <a:endParaRPr lang="en-US" b="1" dirty="0">
              <a:latin typeface="Calibri" panose="020F0502020204030204" pitchFamily="34" charset="0"/>
            </a:endParaRPr>
          </a:p>
        </p:txBody>
      </p:sp>
      <p:grpSp>
        <p:nvGrpSpPr>
          <p:cNvPr id="12" name="Group 11"/>
          <p:cNvGrpSpPr/>
          <p:nvPr/>
        </p:nvGrpSpPr>
        <p:grpSpPr>
          <a:xfrm>
            <a:off x="5662755" y="3748522"/>
            <a:ext cx="2958990" cy="1874076"/>
            <a:chOff x="4932895" y="4504269"/>
            <a:chExt cx="4022691" cy="2551447"/>
          </a:xfrm>
        </p:grpSpPr>
        <p:sp>
          <p:nvSpPr>
            <p:cNvPr id="13" name="Rounded Rectangle 12"/>
            <p:cNvSpPr/>
            <p:nvPr/>
          </p:nvSpPr>
          <p:spPr>
            <a:xfrm>
              <a:off x="5496954" y="6158391"/>
              <a:ext cx="3458632" cy="897325"/>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dirty="0" smtClean="0">
                  <a:latin typeface="Calibri" panose="020F0502020204030204" pitchFamily="34" charset="0"/>
                </a:rPr>
                <a:t>Loans can be arranged if a negative flow is forecast</a:t>
              </a:r>
              <a:endParaRPr lang="en-US" dirty="0">
                <a:latin typeface="Calibri" panose="020F0502020204030204" pitchFamily="34" charset="0"/>
              </a:endParaRPr>
            </a:p>
          </p:txBody>
        </p:sp>
        <p:cxnSp>
          <p:nvCxnSpPr>
            <p:cNvPr id="14" name="Straight Arrow Connector 13"/>
            <p:cNvCxnSpPr>
              <a:stCxn id="11" idx="3"/>
              <a:endCxn id="13" idx="0"/>
            </p:cNvCxnSpPr>
            <p:nvPr/>
          </p:nvCxnSpPr>
          <p:spPr>
            <a:xfrm>
              <a:off x="4932895" y="4504269"/>
              <a:ext cx="2293375" cy="1654122"/>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5" name="Group 14"/>
          <p:cNvGrpSpPr/>
          <p:nvPr/>
        </p:nvGrpSpPr>
        <p:grpSpPr>
          <a:xfrm>
            <a:off x="5662756" y="2348880"/>
            <a:ext cx="2797677" cy="1399641"/>
            <a:chOff x="6654420" y="5696854"/>
            <a:chExt cx="3719773" cy="3502168"/>
          </a:xfrm>
        </p:grpSpPr>
        <p:sp>
          <p:nvSpPr>
            <p:cNvPr id="16" name="Rounded Rectangle 15"/>
            <p:cNvSpPr/>
            <p:nvPr/>
          </p:nvSpPr>
          <p:spPr>
            <a:xfrm>
              <a:off x="7299102" y="5696854"/>
              <a:ext cx="3075091" cy="1431048"/>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Help managers plan ahead</a:t>
              </a:r>
              <a:endParaRPr lang="en-US" dirty="0">
                <a:latin typeface="Calibri" panose="020F0502020204030204" pitchFamily="34" charset="0"/>
              </a:endParaRPr>
            </a:p>
          </p:txBody>
        </p:sp>
        <p:cxnSp>
          <p:nvCxnSpPr>
            <p:cNvPr id="17" name="Straight Arrow Connector 16"/>
            <p:cNvCxnSpPr>
              <a:stCxn id="11" idx="3"/>
              <a:endCxn id="16" idx="2"/>
            </p:cNvCxnSpPr>
            <p:nvPr/>
          </p:nvCxnSpPr>
          <p:spPr>
            <a:xfrm flipV="1">
              <a:off x="6654420" y="7127902"/>
              <a:ext cx="2182229" cy="207112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8" name="Group 17"/>
          <p:cNvGrpSpPr/>
          <p:nvPr/>
        </p:nvGrpSpPr>
        <p:grpSpPr>
          <a:xfrm>
            <a:off x="298021" y="2468699"/>
            <a:ext cx="2699166" cy="1279823"/>
            <a:chOff x="-695719" y="3903881"/>
            <a:chExt cx="3863510" cy="1831909"/>
          </a:xfrm>
        </p:grpSpPr>
        <p:sp>
          <p:nvSpPr>
            <p:cNvPr id="19" name="Rounded Rectangle 18"/>
            <p:cNvSpPr/>
            <p:nvPr/>
          </p:nvSpPr>
          <p:spPr>
            <a:xfrm>
              <a:off x="-695719" y="3903881"/>
              <a:ext cx="3850108" cy="1105693"/>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Show forecasted cash inflows and cash outflows</a:t>
              </a:r>
              <a:endParaRPr lang="en-US" sz="1400" dirty="0">
                <a:latin typeface="Calibri" panose="020F0502020204030204" pitchFamily="34" charset="0"/>
              </a:endParaRPr>
            </a:p>
          </p:txBody>
        </p:sp>
        <p:cxnSp>
          <p:nvCxnSpPr>
            <p:cNvPr id="20" name="Straight Arrow Connector 19"/>
            <p:cNvCxnSpPr>
              <a:stCxn id="11" idx="1"/>
              <a:endCxn id="19" idx="2"/>
            </p:cNvCxnSpPr>
            <p:nvPr/>
          </p:nvCxnSpPr>
          <p:spPr>
            <a:xfrm flipH="1" flipV="1">
              <a:off x="1229336" y="5009574"/>
              <a:ext cx="1938455" cy="726216"/>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1" name="Group 20"/>
          <p:cNvGrpSpPr/>
          <p:nvPr/>
        </p:nvGrpSpPr>
        <p:grpSpPr>
          <a:xfrm>
            <a:off x="316773" y="3748520"/>
            <a:ext cx="2680414" cy="1912897"/>
            <a:chOff x="3752215" y="4054956"/>
            <a:chExt cx="3836674" cy="2738092"/>
          </a:xfrm>
        </p:grpSpPr>
        <p:sp>
          <p:nvSpPr>
            <p:cNvPr id="22" name="Rounded Rectangle 21"/>
            <p:cNvSpPr/>
            <p:nvPr/>
          </p:nvSpPr>
          <p:spPr>
            <a:xfrm>
              <a:off x="3752215" y="5661390"/>
              <a:ext cx="3514060" cy="1131658"/>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New businesses will need to provide one to obtain bank finance</a:t>
              </a:r>
              <a:endParaRPr lang="en-US" dirty="0">
                <a:latin typeface="Calibri" panose="020F0502020204030204" pitchFamily="34" charset="0"/>
              </a:endParaRPr>
            </a:p>
          </p:txBody>
        </p:sp>
        <p:cxnSp>
          <p:nvCxnSpPr>
            <p:cNvPr id="23" name="Straight Arrow Connector 22"/>
            <p:cNvCxnSpPr>
              <a:stCxn id="11" idx="1"/>
              <a:endCxn id="22" idx="0"/>
            </p:cNvCxnSpPr>
            <p:nvPr/>
          </p:nvCxnSpPr>
          <p:spPr>
            <a:xfrm flipH="1">
              <a:off x="5509246" y="4054956"/>
              <a:ext cx="2079643" cy="1606433"/>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39" name="Group 38"/>
          <p:cNvGrpSpPr/>
          <p:nvPr/>
        </p:nvGrpSpPr>
        <p:grpSpPr>
          <a:xfrm>
            <a:off x="2915816" y="1371070"/>
            <a:ext cx="2830585" cy="2129938"/>
            <a:chOff x="1294877" y="5297731"/>
            <a:chExt cx="4051623" cy="3048721"/>
          </a:xfrm>
        </p:grpSpPr>
        <p:sp>
          <p:nvSpPr>
            <p:cNvPr id="40" name="Rounded Rectangle 39"/>
            <p:cNvSpPr/>
            <p:nvPr/>
          </p:nvSpPr>
          <p:spPr>
            <a:xfrm>
              <a:off x="1294877" y="5297731"/>
              <a:ext cx="4051623" cy="987325"/>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Net cash flow = cash inflow – cash outflow</a:t>
              </a:r>
              <a:endParaRPr lang="en-US" dirty="0">
                <a:latin typeface="Calibri" panose="020F0502020204030204" pitchFamily="34" charset="0"/>
              </a:endParaRPr>
            </a:p>
          </p:txBody>
        </p:sp>
        <p:cxnSp>
          <p:nvCxnSpPr>
            <p:cNvPr id="41" name="Straight Arrow Connector 40"/>
            <p:cNvCxnSpPr>
              <a:stCxn id="11" idx="0"/>
              <a:endCxn id="40" idx="2"/>
            </p:cNvCxnSpPr>
            <p:nvPr/>
          </p:nvCxnSpPr>
          <p:spPr>
            <a:xfrm flipV="1">
              <a:off x="3319060" y="6285056"/>
              <a:ext cx="1629" cy="2061396"/>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930152171"/>
      </p:ext>
    </p:extLst>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fade">
                                      <p:cBhvr>
                                        <p:cTn id="12" dur="500"/>
                                        <p:tgtEl>
                                          <p:spTgt spid="2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500"/>
                                        <p:tgtEl>
                                          <p:spTgt spid="12"/>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9"/>
                                        </p:tgtEl>
                                        <p:attrNameLst>
                                          <p:attrName>style.visibility</p:attrName>
                                        </p:attrNameLst>
                                      </p:cBhvr>
                                      <p:to>
                                        <p:strVal val="visible"/>
                                      </p:to>
                                    </p:set>
                                    <p:animEffect transition="in" filter="fade">
                                      <p:cBhvr>
                                        <p:cTn id="32"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2700" dirty="0" smtClean="0"/>
              <a:t>5.2.3 – How can Cash Flow problems be overcome?</a:t>
            </a:r>
            <a:endParaRPr lang="en-GB" sz="2700" b="1" dirty="0" smtClean="0"/>
          </a:p>
        </p:txBody>
      </p:sp>
      <p:sp>
        <p:nvSpPr>
          <p:cNvPr id="8" name="Rectangle 7"/>
          <p:cNvSpPr/>
          <p:nvPr/>
        </p:nvSpPr>
        <p:spPr>
          <a:xfrm>
            <a:off x="323849" y="1196752"/>
            <a:ext cx="8496623" cy="5478423"/>
          </a:xfrm>
          <a:prstGeom prst="rect">
            <a:avLst/>
          </a:prstGeom>
        </p:spPr>
        <p:txBody>
          <a:bodyPr wrap="square">
            <a:spAutoFit/>
          </a:bodyPr>
          <a:lstStyle/>
          <a:p>
            <a:pPr marL="285750" indent="-285750">
              <a:spcAft>
                <a:spcPts val="600"/>
              </a:spcAft>
              <a:buClr>
                <a:srgbClr val="00B050"/>
              </a:buClr>
              <a:buFont typeface="Wingdings 3" panose="05040102010807070707" pitchFamily="18" charset="2"/>
              <a:buChar char=""/>
            </a:pPr>
            <a:r>
              <a:rPr lang="en-US" sz="1400" dirty="0" smtClean="0"/>
              <a:t>There are several ways in which a short-term cash flow problem could be overcome. These are explained below with the limitations of each method:</a:t>
            </a:r>
          </a:p>
          <a:p>
            <a:pPr marL="285750" indent="-285750">
              <a:spcAft>
                <a:spcPts val="600"/>
              </a:spcAft>
              <a:buClr>
                <a:srgbClr val="00B050"/>
              </a:buClr>
              <a:buFont typeface="Wingdings 3" panose="05040102010807070707" pitchFamily="18" charset="2"/>
              <a:buChar char=""/>
            </a:pPr>
            <a:endParaRPr lang="en-US" sz="1400" dirty="0" smtClean="0"/>
          </a:p>
          <a:p>
            <a:pPr marL="285750" indent="-285750">
              <a:spcAft>
                <a:spcPts val="600"/>
              </a:spcAft>
              <a:buClr>
                <a:srgbClr val="00B050"/>
              </a:buClr>
              <a:buFont typeface="Wingdings 3" panose="05040102010807070707" pitchFamily="18" charset="2"/>
              <a:buChar char=""/>
            </a:pPr>
            <a:endParaRPr lang="en-US" sz="1400" dirty="0"/>
          </a:p>
          <a:p>
            <a:pPr marL="285750" indent="-285750">
              <a:spcAft>
                <a:spcPts val="600"/>
              </a:spcAft>
              <a:buClr>
                <a:srgbClr val="00B050"/>
              </a:buClr>
              <a:buFont typeface="Wingdings 3" panose="05040102010807070707" pitchFamily="18" charset="2"/>
              <a:buChar char=""/>
            </a:pPr>
            <a:endParaRPr lang="en-US" sz="1400" dirty="0" smtClean="0"/>
          </a:p>
          <a:p>
            <a:pPr marL="285750" indent="-285750">
              <a:spcAft>
                <a:spcPts val="600"/>
              </a:spcAft>
              <a:buClr>
                <a:srgbClr val="00B050"/>
              </a:buClr>
              <a:buFont typeface="Wingdings 3" panose="05040102010807070707" pitchFamily="18" charset="2"/>
              <a:buChar char=""/>
            </a:pPr>
            <a:endParaRPr lang="en-US" sz="1400" dirty="0"/>
          </a:p>
          <a:p>
            <a:pPr marL="285750" indent="-285750">
              <a:spcAft>
                <a:spcPts val="600"/>
              </a:spcAft>
              <a:buClr>
                <a:srgbClr val="00B050"/>
              </a:buClr>
              <a:buFont typeface="Wingdings 3" panose="05040102010807070707" pitchFamily="18" charset="2"/>
              <a:buChar char=""/>
            </a:pPr>
            <a:endParaRPr lang="en-US" sz="1400" dirty="0" smtClean="0"/>
          </a:p>
          <a:p>
            <a:pPr marL="285750" indent="-285750">
              <a:spcAft>
                <a:spcPts val="600"/>
              </a:spcAft>
              <a:buClr>
                <a:srgbClr val="00B050"/>
              </a:buClr>
              <a:buFont typeface="Wingdings 3" panose="05040102010807070707" pitchFamily="18" charset="2"/>
              <a:buChar char=""/>
            </a:pPr>
            <a:endParaRPr lang="en-US" sz="1400" dirty="0"/>
          </a:p>
          <a:p>
            <a:pPr marL="285750" indent="-285750">
              <a:spcAft>
                <a:spcPts val="600"/>
              </a:spcAft>
              <a:buClr>
                <a:srgbClr val="00B050"/>
              </a:buClr>
              <a:buFont typeface="Wingdings 3" panose="05040102010807070707" pitchFamily="18" charset="2"/>
              <a:buChar char=""/>
            </a:pPr>
            <a:endParaRPr lang="en-US" sz="1400" dirty="0" smtClean="0"/>
          </a:p>
          <a:p>
            <a:pPr marL="285750" indent="-285750">
              <a:spcAft>
                <a:spcPts val="600"/>
              </a:spcAft>
              <a:buClr>
                <a:srgbClr val="00B050"/>
              </a:buClr>
              <a:buFont typeface="Wingdings 3" panose="05040102010807070707" pitchFamily="18" charset="2"/>
              <a:buChar char=""/>
            </a:pPr>
            <a:endParaRPr lang="en-US" sz="1400" dirty="0"/>
          </a:p>
          <a:p>
            <a:pPr marL="285750" indent="-285750">
              <a:spcAft>
                <a:spcPts val="600"/>
              </a:spcAft>
              <a:buClr>
                <a:srgbClr val="00B050"/>
              </a:buClr>
              <a:buFont typeface="Wingdings 3" panose="05040102010807070707" pitchFamily="18" charset="2"/>
              <a:buChar char=""/>
            </a:pPr>
            <a:endParaRPr lang="en-US" sz="1400" dirty="0" smtClean="0"/>
          </a:p>
          <a:p>
            <a:pPr>
              <a:spcAft>
                <a:spcPts val="600"/>
              </a:spcAft>
              <a:buClr>
                <a:srgbClr val="00B050"/>
              </a:buClr>
            </a:pPr>
            <a:endParaRPr lang="en-US" sz="1400" dirty="0" smtClean="0"/>
          </a:p>
          <a:p>
            <a:pPr marL="285750" indent="-285750">
              <a:spcAft>
                <a:spcPts val="600"/>
              </a:spcAft>
              <a:buClr>
                <a:srgbClr val="00B050"/>
              </a:buClr>
              <a:buFont typeface="Wingdings 3" panose="05040102010807070707" pitchFamily="18" charset="2"/>
              <a:buChar char=""/>
            </a:pPr>
            <a:r>
              <a:rPr lang="en-US" sz="1400" dirty="0" smtClean="0"/>
              <a:t>In the longer term, a business with cash flow difficulties will have to take other decisions to solve the problems. These could include:</a:t>
            </a:r>
          </a:p>
          <a:p>
            <a:pPr marL="457200" indent="-227013">
              <a:spcAft>
                <a:spcPts val="600"/>
              </a:spcAft>
              <a:buClr>
                <a:srgbClr val="00B050"/>
              </a:buClr>
              <a:buFont typeface="Arial" panose="020B0604020202020204" pitchFamily="34" charset="0"/>
              <a:buChar char="•"/>
            </a:pPr>
            <a:r>
              <a:rPr lang="en-US" sz="1400" dirty="0" smtClean="0"/>
              <a:t>Attracting new investors, i.e. by selling more company shares – but will this affect the ownership of the company.</a:t>
            </a:r>
          </a:p>
          <a:p>
            <a:pPr marL="457200" indent="-227013">
              <a:spcAft>
                <a:spcPts val="600"/>
              </a:spcAft>
              <a:buClr>
                <a:srgbClr val="00B050"/>
              </a:buClr>
              <a:buFont typeface="Arial" panose="020B0604020202020204" pitchFamily="34" charset="0"/>
              <a:buChar char="•"/>
            </a:pPr>
            <a:r>
              <a:rPr lang="en-US" sz="1400" dirty="0" smtClean="0"/>
              <a:t>Cutting costs and increasing efficiency – but will this be popular with employees and could product quality be affected?</a:t>
            </a:r>
          </a:p>
          <a:p>
            <a:pPr marL="457200" indent="-227013">
              <a:spcAft>
                <a:spcPts val="600"/>
              </a:spcAft>
              <a:buClr>
                <a:srgbClr val="00B050"/>
              </a:buClr>
              <a:buFont typeface="Arial" panose="020B0604020202020204" pitchFamily="34" charset="0"/>
              <a:buChar char="•"/>
            </a:pPr>
            <a:r>
              <a:rPr lang="en-US" sz="1400" dirty="0" smtClean="0"/>
              <a:t>Developing new products that will attract more customers – this could take a long time and needs cash in the short term to pay for development.</a:t>
            </a:r>
          </a:p>
        </p:txBody>
      </p:sp>
      <p:sp>
        <p:nvSpPr>
          <p:cNvPr id="6" name="Round Same Side Corner Rectangle 5">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278</a:t>
            </a:r>
            <a:endParaRPr lang="en-GB" sz="2000" b="1" dirty="0">
              <a:latin typeface="Arial" panose="020B0604020202020204" pitchFamily="34" charset="0"/>
              <a:cs typeface="Arial" panose="020B0604020202020204"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514011173"/>
              </p:ext>
            </p:extLst>
          </p:nvPr>
        </p:nvGraphicFramePr>
        <p:xfrm>
          <a:off x="323850" y="1772816"/>
          <a:ext cx="8496622" cy="2834640"/>
        </p:xfrm>
        <a:graphic>
          <a:graphicData uri="http://schemas.openxmlformats.org/drawingml/2006/table">
            <a:tbl>
              <a:tblPr firstRow="1" bandRow="1">
                <a:tableStyleId>{5C22544A-7EE6-4342-B048-85BDC9FD1C3A}</a:tableStyleId>
              </a:tblPr>
              <a:tblGrid>
                <a:gridCol w="2159918"/>
                <a:gridCol w="2160240"/>
                <a:gridCol w="4176464"/>
              </a:tblGrid>
              <a:tr h="201622">
                <a:tc>
                  <a:txBody>
                    <a:bodyPr/>
                    <a:lstStyle/>
                    <a:p>
                      <a:r>
                        <a:rPr lang="en-US" sz="1300" dirty="0" smtClean="0">
                          <a:latin typeface="Arial" panose="020B0604020202020204" pitchFamily="34" charset="0"/>
                          <a:cs typeface="Arial" panose="020B0604020202020204" pitchFamily="34" charset="0"/>
                        </a:rPr>
                        <a:t>Method of overcoming cash flow problem</a:t>
                      </a:r>
                      <a:endParaRPr lang="en-GB" sz="13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r>
                        <a:rPr lang="en-US" sz="1300" dirty="0" smtClean="0">
                          <a:latin typeface="Arial" panose="020B0604020202020204" pitchFamily="34" charset="0"/>
                          <a:cs typeface="Arial" panose="020B0604020202020204" pitchFamily="34" charset="0"/>
                        </a:rPr>
                        <a:t>How it works</a:t>
                      </a:r>
                      <a:endParaRPr lang="en-GB" sz="1300" dirty="0">
                        <a:latin typeface="Arial" panose="020B0604020202020204" pitchFamily="34" charset="0"/>
                        <a:cs typeface="Arial" panose="020B0604020202020204" pitchFamily="34" charset="0"/>
                      </a:endParaRPr>
                    </a:p>
                  </a:txBody>
                  <a:tcPr>
                    <a:lnT w="12700" cap="flat" cmpd="sng" algn="ctr">
                      <a:solidFill>
                        <a:schemeClr val="tx1"/>
                      </a:solidFill>
                      <a:prstDash val="solid"/>
                      <a:round/>
                      <a:headEnd type="none" w="med" len="med"/>
                      <a:tailEnd type="none" w="med" len="med"/>
                    </a:lnT>
                  </a:tcPr>
                </a:tc>
                <a:tc>
                  <a:txBody>
                    <a:bodyPr/>
                    <a:lstStyle/>
                    <a:p>
                      <a:r>
                        <a:rPr lang="en-US" sz="1300" dirty="0" smtClean="0">
                          <a:latin typeface="Arial" panose="020B0604020202020204" pitchFamily="34" charset="0"/>
                          <a:cs typeface="Arial" panose="020B0604020202020204" pitchFamily="34" charset="0"/>
                        </a:rPr>
                        <a:t>Limitations</a:t>
                      </a:r>
                      <a:endParaRPr lang="en-GB" sz="1300" dirty="0">
                        <a:latin typeface="Arial" panose="020B0604020202020204" pitchFamily="34" charset="0"/>
                        <a:cs typeface="Arial" panose="020B0604020202020204" pitchFamily="34" charset="0"/>
                      </a:endParaRP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r>
              <a:tr h="201622">
                <a:tc>
                  <a:txBody>
                    <a:bodyPr/>
                    <a:lstStyle/>
                    <a:p>
                      <a:r>
                        <a:rPr lang="en-US" sz="1300" dirty="0" smtClean="0">
                          <a:latin typeface="Arial" panose="020B0604020202020204" pitchFamily="34" charset="0"/>
                          <a:cs typeface="Arial" panose="020B0604020202020204" pitchFamily="34" charset="0"/>
                        </a:rPr>
                        <a:t>Increasing bank loans</a:t>
                      </a:r>
                      <a:endParaRPr lang="en-GB" sz="13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tcPr>
                </a:tc>
                <a:tc>
                  <a:txBody>
                    <a:bodyPr/>
                    <a:lstStyle/>
                    <a:p>
                      <a:r>
                        <a:rPr lang="en-US" sz="1300" dirty="0" smtClean="0">
                          <a:latin typeface="Arial" panose="020B0604020202020204" pitchFamily="34" charset="0"/>
                          <a:cs typeface="Arial" panose="020B0604020202020204" pitchFamily="34" charset="0"/>
                        </a:rPr>
                        <a:t>Bank loans will inject more cash into the business</a:t>
                      </a:r>
                      <a:endParaRPr lang="en-GB" sz="1300" dirty="0">
                        <a:latin typeface="Arial" panose="020B0604020202020204" pitchFamily="34" charset="0"/>
                        <a:cs typeface="Arial" panose="020B0604020202020204" pitchFamily="34" charset="0"/>
                      </a:endParaRPr>
                    </a:p>
                  </a:txBody>
                  <a:tcPr/>
                </a:tc>
                <a:tc>
                  <a:txBody>
                    <a:bodyPr/>
                    <a:lstStyle/>
                    <a:p>
                      <a:r>
                        <a:rPr lang="en-US" sz="1300" dirty="0" smtClean="0">
                          <a:latin typeface="Arial" panose="020B0604020202020204" pitchFamily="34" charset="0"/>
                          <a:cs typeface="Arial" panose="020B0604020202020204" pitchFamily="34" charset="0"/>
                        </a:rPr>
                        <a:t>Interest must be paid – this will reduce profits.</a:t>
                      </a:r>
                    </a:p>
                    <a:p>
                      <a:r>
                        <a:rPr lang="en-US" sz="1300" dirty="0" smtClean="0">
                          <a:latin typeface="Arial" panose="020B0604020202020204" pitchFamily="34" charset="0"/>
                          <a:cs typeface="Arial" panose="020B0604020202020204" pitchFamily="34" charset="0"/>
                        </a:rPr>
                        <a:t>The loans will still have to be repaid – a cash outflow.</a:t>
                      </a:r>
                      <a:endParaRPr lang="en-GB" sz="1300" dirty="0">
                        <a:latin typeface="Arial" panose="020B0604020202020204" pitchFamily="34" charset="0"/>
                        <a:cs typeface="Arial" panose="020B0604020202020204" pitchFamily="34" charset="0"/>
                      </a:endParaRPr>
                    </a:p>
                  </a:txBody>
                  <a:tcPr>
                    <a:lnR w="12700" cap="flat" cmpd="sng" algn="ctr">
                      <a:solidFill>
                        <a:schemeClr val="tx1"/>
                      </a:solidFill>
                      <a:prstDash val="solid"/>
                      <a:round/>
                      <a:headEnd type="none" w="med" len="med"/>
                      <a:tailEnd type="none" w="med" len="med"/>
                    </a:lnR>
                  </a:tcPr>
                </a:tc>
              </a:tr>
              <a:tr h="201622">
                <a:tc>
                  <a:txBody>
                    <a:bodyPr/>
                    <a:lstStyle/>
                    <a:p>
                      <a:r>
                        <a:rPr lang="en-US" sz="1300" dirty="0" smtClean="0">
                          <a:latin typeface="Arial" panose="020B0604020202020204" pitchFamily="34" charset="0"/>
                          <a:cs typeface="Arial" panose="020B0604020202020204" pitchFamily="34" charset="0"/>
                        </a:rPr>
                        <a:t>Delaying payments to suppliers</a:t>
                      </a:r>
                      <a:endParaRPr lang="en-GB" sz="13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tcPr>
                </a:tc>
                <a:tc>
                  <a:txBody>
                    <a:bodyPr/>
                    <a:lstStyle/>
                    <a:p>
                      <a:r>
                        <a:rPr lang="en-US" sz="1300" dirty="0" smtClean="0">
                          <a:latin typeface="Arial" panose="020B0604020202020204" pitchFamily="34" charset="0"/>
                          <a:cs typeface="Arial" panose="020B0604020202020204" pitchFamily="34" charset="0"/>
                        </a:rPr>
                        <a:t>Cash outflows will decrease</a:t>
                      </a:r>
                      <a:r>
                        <a:rPr lang="en-US" sz="1300" baseline="0" dirty="0" smtClean="0">
                          <a:latin typeface="Arial" panose="020B0604020202020204" pitchFamily="34" charset="0"/>
                          <a:cs typeface="Arial" panose="020B0604020202020204" pitchFamily="34" charset="0"/>
                        </a:rPr>
                        <a:t> in the short term</a:t>
                      </a:r>
                      <a:endParaRPr lang="en-GB" sz="1300" dirty="0">
                        <a:latin typeface="Arial" panose="020B0604020202020204" pitchFamily="34" charset="0"/>
                        <a:cs typeface="Arial" panose="020B0604020202020204" pitchFamily="34" charset="0"/>
                      </a:endParaRPr>
                    </a:p>
                  </a:txBody>
                  <a:tcPr/>
                </a:tc>
                <a:tc>
                  <a:txBody>
                    <a:bodyPr/>
                    <a:lstStyle/>
                    <a:p>
                      <a:r>
                        <a:rPr lang="en-US" sz="1300" dirty="0" smtClean="0">
                          <a:latin typeface="Arial" panose="020B0604020202020204" pitchFamily="34" charset="0"/>
                          <a:cs typeface="Arial" panose="020B0604020202020204" pitchFamily="34" charset="0"/>
                        </a:rPr>
                        <a:t>Suppliers could refuse to supply.</a:t>
                      </a:r>
                    </a:p>
                    <a:p>
                      <a:r>
                        <a:rPr lang="en-US" sz="1300" dirty="0" smtClean="0">
                          <a:latin typeface="Arial" panose="020B0604020202020204" pitchFamily="34" charset="0"/>
                          <a:cs typeface="Arial" panose="020B0604020202020204" pitchFamily="34" charset="0"/>
                        </a:rPr>
                        <a:t>Supplier</a:t>
                      </a:r>
                      <a:r>
                        <a:rPr lang="en-US" sz="1300" baseline="0" dirty="0" smtClean="0">
                          <a:latin typeface="Arial" panose="020B0604020202020204" pitchFamily="34" charset="0"/>
                          <a:cs typeface="Arial" panose="020B0604020202020204" pitchFamily="34" charset="0"/>
                        </a:rPr>
                        <a:t> could offer lower discounts for late payments.</a:t>
                      </a:r>
                      <a:endParaRPr lang="en-GB" sz="1300" dirty="0">
                        <a:latin typeface="Arial" panose="020B0604020202020204" pitchFamily="34" charset="0"/>
                        <a:cs typeface="Arial" panose="020B0604020202020204" pitchFamily="34" charset="0"/>
                      </a:endParaRPr>
                    </a:p>
                  </a:txBody>
                  <a:tcPr>
                    <a:lnR w="12700" cap="flat" cmpd="sng" algn="ctr">
                      <a:solidFill>
                        <a:schemeClr val="tx1"/>
                      </a:solidFill>
                      <a:prstDash val="solid"/>
                      <a:round/>
                      <a:headEnd type="none" w="med" len="med"/>
                      <a:tailEnd type="none" w="med" len="med"/>
                    </a:lnR>
                  </a:tcPr>
                </a:tc>
              </a:tr>
              <a:tr h="201622">
                <a:tc>
                  <a:txBody>
                    <a:bodyPr/>
                    <a:lstStyle/>
                    <a:p>
                      <a:r>
                        <a:rPr lang="en-US" sz="1300" dirty="0" smtClean="0">
                          <a:latin typeface="Arial" panose="020B0604020202020204" pitchFamily="34" charset="0"/>
                          <a:cs typeface="Arial" panose="020B0604020202020204" pitchFamily="34" charset="0"/>
                        </a:rPr>
                        <a:t>Asking debtors to pay more quickly – or insisting only on ‘cash sales’</a:t>
                      </a:r>
                      <a:endParaRPr lang="en-GB" sz="13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tcPr>
                </a:tc>
                <a:tc>
                  <a:txBody>
                    <a:bodyPr/>
                    <a:lstStyle/>
                    <a:p>
                      <a:r>
                        <a:rPr lang="en-US" sz="1300" dirty="0" smtClean="0">
                          <a:latin typeface="Arial" panose="020B0604020202020204" pitchFamily="34" charset="0"/>
                          <a:cs typeface="Arial" panose="020B0604020202020204" pitchFamily="34" charset="0"/>
                        </a:rPr>
                        <a:t>Cash inflows will increase in the short term</a:t>
                      </a:r>
                      <a:endParaRPr lang="en-GB" sz="1300" dirty="0">
                        <a:latin typeface="Arial" panose="020B0604020202020204" pitchFamily="34" charset="0"/>
                        <a:cs typeface="Arial" panose="020B0604020202020204" pitchFamily="34" charset="0"/>
                      </a:endParaRPr>
                    </a:p>
                  </a:txBody>
                  <a:tcPr/>
                </a:tc>
                <a:tc>
                  <a:txBody>
                    <a:bodyPr/>
                    <a:lstStyle/>
                    <a:p>
                      <a:r>
                        <a:rPr lang="en-US" sz="1300" dirty="0" smtClean="0">
                          <a:latin typeface="Arial" panose="020B0604020202020204" pitchFamily="34" charset="0"/>
                          <a:cs typeface="Arial" panose="020B0604020202020204" pitchFamily="34" charset="0"/>
                        </a:rPr>
                        <a:t>Customers may take their</a:t>
                      </a:r>
                      <a:r>
                        <a:rPr lang="en-US" sz="1300" baseline="0" dirty="0" smtClean="0">
                          <a:latin typeface="Arial" panose="020B0604020202020204" pitchFamily="34" charset="0"/>
                          <a:cs typeface="Arial" panose="020B0604020202020204" pitchFamily="34" charset="0"/>
                        </a:rPr>
                        <a:t> customer to another business that still offers them time to pay – i.e. trade credit.</a:t>
                      </a:r>
                      <a:endParaRPr lang="en-GB" sz="1300" dirty="0">
                        <a:latin typeface="Arial" panose="020B0604020202020204" pitchFamily="34" charset="0"/>
                        <a:cs typeface="Arial" panose="020B0604020202020204" pitchFamily="34" charset="0"/>
                      </a:endParaRPr>
                    </a:p>
                  </a:txBody>
                  <a:tcPr>
                    <a:lnR w="12700" cap="flat" cmpd="sng" algn="ctr">
                      <a:solidFill>
                        <a:schemeClr val="tx1"/>
                      </a:solidFill>
                      <a:prstDash val="solid"/>
                      <a:round/>
                      <a:headEnd type="none" w="med" len="med"/>
                      <a:tailEnd type="none" w="med" len="med"/>
                    </a:lnR>
                  </a:tcPr>
                </a:tc>
              </a:tr>
              <a:tr h="201622">
                <a:tc>
                  <a:txBody>
                    <a:bodyPr/>
                    <a:lstStyle/>
                    <a:p>
                      <a:r>
                        <a:rPr lang="en-US" sz="1300" dirty="0" smtClean="0">
                          <a:latin typeface="Arial" panose="020B0604020202020204" pitchFamily="34" charset="0"/>
                          <a:cs typeface="Arial" panose="020B0604020202020204" pitchFamily="34" charset="0"/>
                        </a:rPr>
                        <a:t>Delay or cancel purchases of capital equipment</a:t>
                      </a:r>
                      <a:endParaRPr lang="en-GB" sz="13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r>
                        <a:rPr lang="en-US" sz="1300" dirty="0" smtClean="0">
                          <a:latin typeface="Arial" panose="020B0604020202020204" pitchFamily="34" charset="0"/>
                          <a:cs typeface="Arial" panose="020B0604020202020204" pitchFamily="34" charset="0"/>
                        </a:rPr>
                        <a:t>Cash outflows for</a:t>
                      </a:r>
                      <a:r>
                        <a:rPr lang="en-US" sz="1300" baseline="0" dirty="0" smtClean="0">
                          <a:latin typeface="Arial" panose="020B0604020202020204" pitchFamily="34" charset="0"/>
                          <a:cs typeface="Arial" panose="020B0604020202020204" pitchFamily="34" charset="0"/>
                        </a:rPr>
                        <a:t> purchase of equipment will decrease.</a:t>
                      </a:r>
                      <a:endParaRPr lang="en-GB" sz="1300" dirty="0">
                        <a:latin typeface="Arial" panose="020B0604020202020204" pitchFamily="34" charset="0"/>
                        <a:cs typeface="Arial" panose="020B0604020202020204" pitchFamily="34" charset="0"/>
                      </a:endParaRPr>
                    </a:p>
                  </a:txBody>
                  <a:tcPr>
                    <a:lnB w="12700" cap="flat" cmpd="sng" algn="ctr">
                      <a:solidFill>
                        <a:schemeClr val="tx1"/>
                      </a:solidFill>
                      <a:prstDash val="solid"/>
                      <a:round/>
                      <a:headEnd type="none" w="med" len="med"/>
                      <a:tailEnd type="none" w="med" len="med"/>
                    </a:lnB>
                  </a:tcPr>
                </a:tc>
                <a:tc>
                  <a:txBody>
                    <a:bodyPr/>
                    <a:lstStyle/>
                    <a:p>
                      <a:r>
                        <a:rPr lang="en-US" sz="1300" dirty="0" smtClean="0">
                          <a:latin typeface="Arial" panose="020B0604020202020204" pitchFamily="34" charset="0"/>
                          <a:cs typeface="Arial" panose="020B0604020202020204" pitchFamily="34" charset="0"/>
                        </a:rPr>
                        <a:t>The long-term efficiency of the business could decrease without up-to-date equipment.</a:t>
                      </a:r>
                      <a:endParaRPr lang="en-GB" sz="1300" dirty="0">
                        <a:latin typeface="Arial" panose="020B0604020202020204" pitchFamily="34" charset="0"/>
                        <a:cs typeface="Arial" panose="020B0604020202020204" pitchFamily="34" charset="0"/>
                      </a:endParaRPr>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882367840"/>
      </p:ext>
    </p:extLst>
  </p:cSld>
  <p:clrMapOvr>
    <a:masterClrMapping/>
  </p:clrMapOvr>
  <p:transition advClick="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2500" dirty="0" smtClean="0"/>
              <a:t>5.2.4 – Cash Flow – Case Study – Flowers Park Supplies?</a:t>
            </a:r>
            <a:endParaRPr lang="en-GB" sz="2500" b="1" dirty="0" smtClean="0"/>
          </a:p>
        </p:txBody>
      </p:sp>
      <p:sp>
        <p:nvSpPr>
          <p:cNvPr id="8" name="Rectangle 7"/>
          <p:cNvSpPr/>
          <p:nvPr/>
        </p:nvSpPr>
        <p:spPr>
          <a:xfrm>
            <a:off x="323849" y="1196752"/>
            <a:ext cx="8496623" cy="5309146"/>
          </a:xfrm>
          <a:prstGeom prst="rect">
            <a:avLst/>
          </a:prstGeom>
        </p:spPr>
        <p:txBody>
          <a:bodyPr wrap="square">
            <a:spAutoFit/>
          </a:bodyPr>
          <a:lstStyle/>
          <a:p>
            <a:pPr marL="285750" indent="-285750">
              <a:spcAft>
                <a:spcPts val="600"/>
              </a:spcAft>
              <a:buClr>
                <a:srgbClr val="00B050"/>
              </a:buClr>
              <a:buFont typeface="Wingdings 3" panose="05040102010807070707" pitchFamily="18" charset="2"/>
              <a:buChar char=""/>
            </a:pPr>
            <a:r>
              <a:rPr lang="en-US" sz="1400" dirty="0" smtClean="0"/>
              <a:t>Mohannad </a:t>
            </a:r>
            <a:r>
              <a:rPr lang="en-US" sz="1400" dirty="0" err="1" smtClean="0"/>
              <a:t>Galal</a:t>
            </a:r>
            <a:r>
              <a:rPr lang="en-US" sz="1400" dirty="0" smtClean="0"/>
              <a:t> set up in business as a Sole Trader 9 years ago. He called </a:t>
            </a:r>
            <a:r>
              <a:rPr lang="en-US" sz="1400" dirty="0"/>
              <a:t>his </a:t>
            </a:r>
            <a:r>
              <a:rPr lang="en-US" sz="1400" dirty="0" smtClean="0"/>
              <a:t>business Flowers </a:t>
            </a:r>
            <a:r>
              <a:rPr lang="en-US" sz="1400" dirty="0"/>
              <a:t>Park </a:t>
            </a:r>
            <a:r>
              <a:rPr lang="en-US" sz="1400" dirty="0" smtClean="0"/>
              <a:t>Supplies. Mohannad designs and looks after the gardens of hotels, offices and large private houses. The business is very busy in the spring, summer and autumn but not busy in the winter. Mohannad employs 6 full-time employees. These employees have been with him for the past 4 years. Experienced gardeners are not always easy to find.</a:t>
            </a:r>
          </a:p>
          <a:p>
            <a:pPr marL="285750" indent="-285750">
              <a:spcAft>
                <a:spcPts val="600"/>
              </a:spcAft>
              <a:buClr>
                <a:srgbClr val="00B050"/>
              </a:buClr>
              <a:buFont typeface="Wingdings 3" panose="05040102010807070707" pitchFamily="18" charset="2"/>
              <a:buChar char=""/>
            </a:pPr>
            <a:r>
              <a:rPr lang="en-US" sz="1400" dirty="0"/>
              <a:t>Flowers Park </a:t>
            </a:r>
            <a:r>
              <a:rPr lang="en-US" sz="1400" dirty="0" smtClean="0"/>
              <a:t>Supplies grows about 50% of the plants that it supplies to customers. The revenue of the business varies throughout the year, but expenses occur every month.</a:t>
            </a:r>
          </a:p>
          <a:p>
            <a:pPr marL="285750" indent="-285750">
              <a:spcAft>
                <a:spcPts val="600"/>
              </a:spcAft>
              <a:buClr>
                <a:srgbClr val="00B050"/>
              </a:buClr>
              <a:buFont typeface="Wingdings 3" panose="05040102010807070707" pitchFamily="18" charset="2"/>
              <a:buChar char=""/>
            </a:pPr>
            <a:r>
              <a:rPr lang="en-US" sz="1400" dirty="0" smtClean="0"/>
              <a:t>Look at the cash flow forecast for the next financial year on the next slide. There is a cash flow problem. You have been asked by Mohannad to consider this problem and make recommendations as to what he can do to solve it.</a:t>
            </a:r>
          </a:p>
          <a:p>
            <a:pPr>
              <a:spcAft>
                <a:spcPts val="600"/>
              </a:spcAft>
              <a:buClr>
                <a:srgbClr val="00B050"/>
              </a:buClr>
            </a:pPr>
            <a:r>
              <a:rPr lang="en-US" sz="1400" b="1" dirty="0" smtClean="0">
                <a:solidFill>
                  <a:srgbClr val="FF0000"/>
                </a:solidFill>
              </a:rPr>
              <a:t>Activity 22.5</a:t>
            </a:r>
          </a:p>
          <a:p>
            <a:pPr marL="515938" indent="-284163">
              <a:spcAft>
                <a:spcPts val="600"/>
              </a:spcAft>
              <a:buClr>
                <a:srgbClr val="00B050"/>
              </a:buClr>
              <a:buFont typeface="+mj-lt"/>
              <a:buAutoNum type="alphaLcParenR"/>
            </a:pPr>
            <a:r>
              <a:rPr lang="en-US" sz="1400" dirty="0" smtClean="0">
                <a:solidFill>
                  <a:srgbClr val="FF0000"/>
                </a:solidFill>
              </a:rPr>
              <a:t>Why is cash flow forecasting important to managers such as Mohannad?</a:t>
            </a:r>
          </a:p>
          <a:p>
            <a:pPr marL="515938" indent="-284163">
              <a:spcAft>
                <a:spcPts val="600"/>
              </a:spcAft>
              <a:buClr>
                <a:srgbClr val="00B050"/>
              </a:buClr>
              <a:buFont typeface="+mj-lt"/>
              <a:buAutoNum type="alphaLcParenR"/>
            </a:pPr>
            <a:r>
              <a:rPr lang="en-US" sz="1400" dirty="0" smtClean="0">
                <a:solidFill>
                  <a:srgbClr val="FF0000"/>
                </a:solidFill>
              </a:rPr>
              <a:t>Who else, apart from Mohannad, is likely to be interested in a cash flow forecast for </a:t>
            </a:r>
            <a:r>
              <a:rPr lang="en-US" sz="1400" dirty="0">
                <a:solidFill>
                  <a:srgbClr val="FF0000"/>
                </a:solidFill>
              </a:rPr>
              <a:t>Flowers Park </a:t>
            </a:r>
            <a:r>
              <a:rPr lang="en-US" sz="1400" dirty="0" smtClean="0">
                <a:solidFill>
                  <a:srgbClr val="FF0000"/>
                </a:solidFill>
              </a:rPr>
              <a:t>Supplies? Give reasons for your answer.</a:t>
            </a:r>
          </a:p>
          <a:p>
            <a:pPr marL="515938" indent="-284163">
              <a:spcAft>
                <a:spcPts val="600"/>
              </a:spcAft>
              <a:buClr>
                <a:srgbClr val="00B050"/>
              </a:buClr>
              <a:buFont typeface="+mj-lt"/>
              <a:buAutoNum type="alphaLcParenR"/>
            </a:pPr>
            <a:r>
              <a:rPr lang="en-US" sz="1400" dirty="0" smtClean="0">
                <a:solidFill>
                  <a:srgbClr val="FF0000"/>
                </a:solidFill>
              </a:rPr>
              <a:t>Why do some costs stay the same each month? Use examples to explain your answer.</a:t>
            </a:r>
          </a:p>
          <a:p>
            <a:pPr marL="515938" indent="-284163">
              <a:spcAft>
                <a:spcPts val="600"/>
              </a:spcAft>
              <a:buClr>
                <a:srgbClr val="00B050"/>
              </a:buClr>
              <a:buFont typeface="+mj-lt"/>
              <a:buAutoNum type="alphaLcParenR"/>
            </a:pPr>
            <a:r>
              <a:rPr lang="en-US" sz="1400" dirty="0" smtClean="0">
                <a:solidFill>
                  <a:srgbClr val="FF0000"/>
                </a:solidFill>
              </a:rPr>
              <a:t>Why do some vary each month? Use examples to explain your answer.</a:t>
            </a:r>
          </a:p>
          <a:p>
            <a:pPr marL="515938" indent="-284163">
              <a:spcAft>
                <a:spcPts val="600"/>
              </a:spcAft>
              <a:buClr>
                <a:srgbClr val="00B050"/>
              </a:buClr>
              <a:buFont typeface="+mj-lt"/>
              <a:buAutoNum type="alphaLcParenR"/>
            </a:pPr>
            <a:r>
              <a:rPr lang="en-US" sz="1400" dirty="0" smtClean="0">
                <a:solidFill>
                  <a:srgbClr val="FF0000"/>
                </a:solidFill>
              </a:rPr>
              <a:t>Mohannad has just been informed that his supplier of plants and trees will raise prices by 10% in July 2016. Explain how the cash flow forecast for </a:t>
            </a:r>
            <a:r>
              <a:rPr lang="en-US" sz="1400" dirty="0">
                <a:solidFill>
                  <a:srgbClr val="FF0000"/>
                </a:solidFill>
              </a:rPr>
              <a:t>Flowers Park </a:t>
            </a:r>
            <a:r>
              <a:rPr lang="en-US" sz="1400" dirty="0" smtClean="0">
                <a:solidFill>
                  <a:srgbClr val="FF0000"/>
                </a:solidFill>
              </a:rPr>
              <a:t>Supplies will be affected.</a:t>
            </a:r>
          </a:p>
          <a:p>
            <a:pPr marL="515938" indent="-284163">
              <a:spcAft>
                <a:spcPts val="600"/>
              </a:spcAft>
              <a:buClr>
                <a:srgbClr val="00B050"/>
              </a:buClr>
              <a:buFont typeface="+mj-lt"/>
              <a:buAutoNum type="alphaLcParenR"/>
            </a:pPr>
            <a:r>
              <a:rPr lang="en-US" sz="1400" dirty="0" smtClean="0">
                <a:solidFill>
                  <a:srgbClr val="FF0000"/>
                </a:solidFill>
              </a:rPr>
              <a:t>Mohannad wants to improve the cash flow of his business, Suggest 3 ways to Mohannad of improving the cash flow of </a:t>
            </a:r>
            <a:r>
              <a:rPr lang="en-US" sz="1400" dirty="0">
                <a:solidFill>
                  <a:srgbClr val="FF0000"/>
                </a:solidFill>
              </a:rPr>
              <a:t>Flowers Park </a:t>
            </a:r>
            <a:r>
              <a:rPr lang="en-US" sz="1400" dirty="0" smtClean="0">
                <a:solidFill>
                  <a:srgbClr val="FF0000"/>
                </a:solidFill>
              </a:rPr>
              <a:t>Supplies. Explain their advantages and disadvantages, Recommend which was he should choose.</a:t>
            </a:r>
          </a:p>
        </p:txBody>
      </p:sp>
      <p:sp>
        <p:nvSpPr>
          <p:cNvPr id="6" name="Round Same Side Corner Rectangle 5">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279</a:t>
            </a:r>
            <a:endParaRPr lang="en-GB" sz="2000" b="1" dirty="0">
              <a:latin typeface="Arial" panose="020B0604020202020204" pitchFamily="34" charset="0"/>
              <a:cs typeface="Arial" panose="020B0604020202020204" pitchFamily="34" charset="0"/>
            </a:endParaRPr>
          </a:p>
        </p:txBody>
      </p:sp>
      <p:sp>
        <p:nvSpPr>
          <p:cNvPr id="7" name="TextBox 6">
            <a:hlinkClick r:id="rId3" action="ppaction://hlinkfile"/>
          </p:cNvPr>
          <p:cNvSpPr txBox="1"/>
          <p:nvPr/>
        </p:nvSpPr>
        <p:spPr>
          <a:xfrm>
            <a:off x="8460432" y="3356992"/>
            <a:ext cx="360040" cy="769441"/>
          </a:xfrm>
          <a:prstGeom prst="rect">
            <a:avLst/>
          </a:prstGeom>
          <a:noFill/>
        </p:spPr>
        <p:txBody>
          <a:bodyPr wrap="square" rtlCol="0">
            <a:spAutoFit/>
          </a:bodyPr>
          <a:lstStyle/>
          <a:p>
            <a:r>
              <a:rPr lang="en-US" sz="4400" dirty="0" smtClean="0">
                <a:solidFill>
                  <a:srgbClr val="FF0000"/>
                </a:solidFill>
              </a:rPr>
              <a:t>?</a:t>
            </a:r>
            <a:endParaRPr lang="en-GB" dirty="0">
              <a:solidFill>
                <a:srgbClr val="FF0000"/>
              </a:solidFill>
            </a:endParaRPr>
          </a:p>
        </p:txBody>
      </p:sp>
    </p:spTree>
    <p:extLst>
      <p:ext uri="{BB962C8B-B14F-4D97-AF65-F5344CB8AC3E}">
        <p14:creationId xmlns:p14="http://schemas.microsoft.com/office/powerpoint/2010/main" val="3990682256"/>
      </p:ext>
    </p:extLst>
  </p:cSld>
  <p:clrMapOvr>
    <a:masterClrMapping/>
  </p:clrMapOvr>
  <p:transition advClick="0"/>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2500" dirty="0" smtClean="0"/>
              <a:t>5.2.4 – Cash Flow – Case Study – Flowers Park Supplies?</a:t>
            </a:r>
            <a:endParaRPr lang="en-GB" sz="2500" b="1" dirty="0" smtClean="0"/>
          </a:p>
        </p:txBody>
      </p:sp>
      <p:sp>
        <p:nvSpPr>
          <p:cNvPr id="8" name="Rectangle 7"/>
          <p:cNvSpPr/>
          <p:nvPr/>
        </p:nvSpPr>
        <p:spPr>
          <a:xfrm>
            <a:off x="323849" y="1124744"/>
            <a:ext cx="8496623" cy="307777"/>
          </a:xfrm>
          <a:prstGeom prst="rect">
            <a:avLst/>
          </a:prstGeom>
        </p:spPr>
        <p:txBody>
          <a:bodyPr wrap="square">
            <a:spAutoFit/>
          </a:bodyPr>
          <a:lstStyle/>
          <a:p>
            <a:pPr marL="285750" indent="-285750">
              <a:spcAft>
                <a:spcPts val="600"/>
              </a:spcAft>
              <a:buClr>
                <a:srgbClr val="00B050"/>
              </a:buClr>
              <a:buFont typeface="Wingdings 3" panose="05040102010807070707" pitchFamily="18" charset="2"/>
              <a:buChar char=""/>
            </a:pPr>
            <a:r>
              <a:rPr lang="en-US" sz="1400" dirty="0" smtClean="0"/>
              <a:t>Cash flow forecast for </a:t>
            </a:r>
            <a:r>
              <a:rPr lang="en-US" sz="1400" dirty="0"/>
              <a:t>Flowers Park </a:t>
            </a:r>
            <a:r>
              <a:rPr lang="en-US" sz="1400" dirty="0" smtClean="0"/>
              <a:t>Supplies 2015/16. All figures in brackets are negative.</a:t>
            </a:r>
          </a:p>
        </p:txBody>
      </p:sp>
      <p:sp>
        <p:nvSpPr>
          <p:cNvPr id="6" name="Round Same Side Corner Rectangle 5">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279</a:t>
            </a:r>
            <a:endParaRPr lang="en-GB" sz="2000" b="1" dirty="0">
              <a:latin typeface="Arial" panose="020B0604020202020204" pitchFamily="34" charset="0"/>
              <a:cs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2886300308"/>
              </p:ext>
            </p:extLst>
          </p:nvPr>
        </p:nvGraphicFramePr>
        <p:xfrm>
          <a:off x="323850" y="1484784"/>
          <a:ext cx="8496622" cy="4886280"/>
        </p:xfrm>
        <a:graphic>
          <a:graphicData uri="http://schemas.openxmlformats.org/drawingml/2006/table">
            <a:tbl>
              <a:tblPr firstRow="1" bandRow="1">
                <a:tableStyleId>{5C22544A-7EE6-4342-B048-85BDC9FD1C3A}</a:tableStyleId>
              </a:tblPr>
              <a:tblGrid>
                <a:gridCol w="1511846"/>
                <a:gridCol w="593910"/>
                <a:gridCol w="580988"/>
                <a:gridCol w="580988"/>
                <a:gridCol w="580988"/>
                <a:gridCol w="580988"/>
                <a:gridCol w="580988"/>
                <a:gridCol w="580988"/>
                <a:gridCol w="580988"/>
                <a:gridCol w="580988"/>
                <a:gridCol w="580988"/>
                <a:gridCol w="653611"/>
                <a:gridCol w="508363"/>
              </a:tblGrid>
              <a:tr h="196577">
                <a:tc>
                  <a:txBody>
                    <a:bodyPr/>
                    <a:lstStyle/>
                    <a:p>
                      <a:endParaRPr lang="en-GB" sz="1200"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Aug ($)</a:t>
                      </a:r>
                      <a:endParaRPr lang="en-GB" sz="1200" dirty="0">
                        <a:latin typeface="Arial" panose="020B0604020202020204" pitchFamily="34" charset="0"/>
                        <a:cs typeface="Arial" panose="020B0604020202020204" pitchFamily="34"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latin typeface="Arial" panose="020B0604020202020204" pitchFamily="34" charset="0"/>
                          <a:cs typeface="Arial" panose="020B0604020202020204" pitchFamily="34" charset="0"/>
                        </a:rPr>
                        <a:t>Sept ($)</a:t>
                      </a:r>
                      <a:endParaRPr lang="en-GB" sz="1200" dirty="0" smtClean="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Oct ($)</a:t>
                      </a:r>
                      <a:endParaRPr lang="en-GB" sz="1200"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Nov</a:t>
                      </a:r>
                      <a:r>
                        <a:rPr lang="en-US" sz="1200" baseline="0" dirty="0" smtClean="0">
                          <a:latin typeface="Arial" panose="020B0604020202020204" pitchFamily="34" charset="0"/>
                          <a:cs typeface="Arial" panose="020B0604020202020204" pitchFamily="34" charset="0"/>
                        </a:rPr>
                        <a:t> </a:t>
                      </a:r>
                      <a:r>
                        <a:rPr lang="en-US" sz="1200" dirty="0" smtClean="0">
                          <a:latin typeface="Arial" panose="020B0604020202020204" pitchFamily="34" charset="0"/>
                          <a:cs typeface="Arial" panose="020B0604020202020204" pitchFamily="34" charset="0"/>
                        </a:rPr>
                        <a:t>($)</a:t>
                      </a:r>
                      <a:endParaRPr lang="en-GB" sz="1200"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Dec ($)</a:t>
                      </a:r>
                      <a:endParaRPr lang="en-GB" sz="1200"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Jan ($)</a:t>
                      </a:r>
                      <a:endParaRPr lang="en-GB" sz="1200"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Feb ($)</a:t>
                      </a:r>
                      <a:endParaRPr lang="en-GB" sz="1200"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Mar ($)</a:t>
                      </a:r>
                      <a:endParaRPr lang="en-GB" sz="1200"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Apr ($)</a:t>
                      </a:r>
                      <a:endParaRPr lang="en-GB" sz="1200"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May ($)</a:t>
                      </a:r>
                      <a:endParaRPr lang="en-GB" sz="1200"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Jun ($)</a:t>
                      </a:r>
                      <a:endParaRPr lang="en-GB" sz="1200"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Jul ($)</a:t>
                      </a:r>
                      <a:endParaRPr lang="en-GB" sz="1200" dirty="0">
                        <a:latin typeface="Arial" panose="020B0604020202020204" pitchFamily="34" charset="0"/>
                        <a:cs typeface="Arial" panose="020B0604020202020204" pitchFamily="34" charset="0"/>
                      </a:endParaRPr>
                    </a:p>
                  </a:txBody>
                  <a:tcPr/>
                </a:tc>
              </a:tr>
              <a:tr h="196577">
                <a:tc>
                  <a:txBody>
                    <a:bodyPr/>
                    <a:lstStyle/>
                    <a:p>
                      <a:r>
                        <a:rPr lang="en-US" sz="1100" b="1" dirty="0" smtClean="0">
                          <a:latin typeface="Arial" panose="020B0604020202020204" pitchFamily="34" charset="0"/>
                          <a:cs typeface="Arial" panose="020B0604020202020204" pitchFamily="34" charset="0"/>
                        </a:rPr>
                        <a:t>Cash Inflows</a:t>
                      </a:r>
                      <a:endParaRPr lang="en-GB" sz="1100" b="1" dirty="0">
                        <a:latin typeface="Arial" panose="020B0604020202020204" pitchFamily="34" charset="0"/>
                        <a:cs typeface="Arial" panose="020B0604020202020204" pitchFamily="34" charset="0"/>
                      </a:endParaRPr>
                    </a:p>
                  </a:txBody>
                  <a:tcPr/>
                </a:tc>
                <a:tc>
                  <a:txBody>
                    <a:bodyPr/>
                    <a:lstStyle/>
                    <a:p>
                      <a:pPr algn="ctr"/>
                      <a:endParaRPr lang="en-GB" sz="1000" dirty="0">
                        <a:latin typeface="Arial" panose="020B0604020202020204" pitchFamily="34" charset="0"/>
                        <a:cs typeface="Arial" panose="020B0604020202020204" pitchFamily="34" charset="0"/>
                      </a:endParaRPr>
                    </a:p>
                  </a:txBody>
                  <a:tcPr/>
                </a:tc>
                <a:tc>
                  <a:txBody>
                    <a:bodyPr/>
                    <a:lstStyle/>
                    <a:p>
                      <a:pPr algn="ctr"/>
                      <a:endParaRPr lang="en-GB" sz="1000" dirty="0">
                        <a:latin typeface="Arial" panose="020B0604020202020204" pitchFamily="34" charset="0"/>
                        <a:cs typeface="Arial" panose="020B0604020202020204" pitchFamily="34" charset="0"/>
                      </a:endParaRPr>
                    </a:p>
                  </a:txBody>
                  <a:tcPr/>
                </a:tc>
                <a:tc>
                  <a:txBody>
                    <a:bodyPr/>
                    <a:lstStyle/>
                    <a:p>
                      <a:pPr algn="ctr"/>
                      <a:endParaRPr lang="en-GB" sz="1000" dirty="0">
                        <a:latin typeface="Arial" panose="020B0604020202020204" pitchFamily="34" charset="0"/>
                        <a:cs typeface="Arial" panose="020B0604020202020204" pitchFamily="34" charset="0"/>
                      </a:endParaRPr>
                    </a:p>
                  </a:txBody>
                  <a:tcPr/>
                </a:tc>
                <a:tc>
                  <a:txBody>
                    <a:bodyPr/>
                    <a:lstStyle/>
                    <a:p>
                      <a:pPr algn="ctr"/>
                      <a:endParaRPr lang="en-GB" sz="1000" dirty="0">
                        <a:latin typeface="Arial" panose="020B0604020202020204" pitchFamily="34" charset="0"/>
                        <a:cs typeface="Arial" panose="020B0604020202020204" pitchFamily="34" charset="0"/>
                      </a:endParaRPr>
                    </a:p>
                  </a:txBody>
                  <a:tcPr/>
                </a:tc>
                <a:tc>
                  <a:txBody>
                    <a:bodyPr/>
                    <a:lstStyle/>
                    <a:p>
                      <a:pPr algn="ctr"/>
                      <a:endParaRPr lang="en-GB" sz="1000" dirty="0">
                        <a:latin typeface="Arial" panose="020B0604020202020204" pitchFamily="34" charset="0"/>
                        <a:cs typeface="Arial" panose="020B0604020202020204" pitchFamily="34" charset="0"/>
                      </a:endParaRPr>
                    </a:p>
                  </a:txBody>
                  <a:tcPr/>
                </a:tc>
                <a:tc>
                  <a:txBody>
                    <a:bodyPr/>
                    <a:lstStyle/>
                    <a:p>
                      <a:pPr algn="ctr"/>
                      <a:endParaRPr lang="en-GB" sz="1000" dirty="0">
                        <a:latin typeface="Arial" panose="020B0604020202020204" pitchFamily="34" charset="0"/>
                        <a:cs typeface="Arial" panose="020B0604020202020204" pitchFamily="34" charset="0"/>
                      </a:endParaRPr>
                    </a:p>
                  </a:txBody>
                  <a:tcPr/>
                </a:tc>
                <a:tc>
                  <a:txBody>
                    <a:bodyPr/>
                    <a:lstStyle/>
                    <a:p>
                      <a:pPr algn="ctr"/>
                      <a:endParaRPr lang="en-GB" sz="1000" dirty="0">
                        <a:latin typeface="Arial" panose="020B0604020202020204" pitchFamily="34" charset="0"/>
                        <a:cs typeface="Arial" panose="020B0604020202020204" pitchFamily="34" charset="0"/>
                      </a:endParaRPr>
                    </a:p>
                  </a:txBody>
                  <a:tcPr/>
                </a:tc>
                <a:tc>
                  <a:txBody>
                    <a:bodyPr/>
                    <a:lstStyle/>
                    <a:p>
                      <a:pPr algn="ctr"/>
                      <a:endParaRPr lang="en-GB" sz="1000" dirty="0">
                        <a:latin typeface="Arial" panose="020B0604020202020204" pitchFamily="34" charset="0"/>
                        <a:cs typeface="Arial" panose="020B0604020202020204" pitchFamily="34" charset="0"/>
                      </a:endParaRPr>
                    </a:p>
                  </a:txBody>
                  <a:tcPr/>
                </a:tc>
                <a:tc>
                  <a:txBody>
                    <a:bodyPr/>
                    <a:lstStyle/>
                    <a:p>
                      <a:pPr algn="ctr"/>
                      <a:endParaRPr lang="en-GB" sz="1000" dirty="0">
                        <a:latin typeface="Arial" panose="020B0604020202020204" pitchFamily="34" charset="0"/>
                        <a:cs typeface="Arial" panose="020B0604020202020204" pitchFamily="34" charset="0"/>
                      </a:endParaRPr>
                    </a:p>
                  </a:txBody>
                  <a:tcPr/>
                </a:tc>
                <a:tc>
                  <a:txBody>
                    <a:bodyPr/>
                    <a:lstStyle/>
                    <a:p>
                      <a:pPr algn="ctr"/>
                      <a:endParaRPr lang="en-GB" sz="1000" dirty="0">
                        <a:latin typeface="Arial" panose="020B0604020202020204" pitchFamily="34" charset="0"/>
                        <a:cs typeface="Arial" panose="020B0604020202020204" pitchFamily="34" charset="0"/>
                      </a:endParaRPr>
                    </a:p>
                  </a:txBody>
                  <a:tcPr/>
                </a:tc>
                <a:tc>
                  <a:txBody>
                    <a:bodyPr/>
                    <a:lstStyle/>
                    <a:p>
                      <a:pPr algn="ctr"/>
                      <a:endParaRPr lang="en-GB" sz="1000" dirty="0">
                        <a:latin typeface="Arial" panose="020B0604020202020204" pitchFamily="34" charset="0"/>
                        <a:cs typeface="Arial" panose="020B0604020202020204" pitchFamily="34" charset="0"/>
                      </a:endParaRPr>
                    </a:p>
                  </a:txBody>
                  <a:tcPr/>
                </a:tc>
                <a:tc>
                  <a:txBody>
                    <a:bodyPr/>
                    <a:lstStyle/>
                    <a:p>
                      <a:pPr algn="ctr"/>
                      <a:endParaRPr lang="en-GB" sz="1000" dirty="0">
                        <a:latin typeface="Arial" panose="020B0604020202020204" pitchFamily="34" charset="0"/>
                        <a:cs typeface="Arial" panose="020B0604020202020204" pitchFamily="34" charset="0"/>
                      </a:endParaRPr>
                    </a:p>
                  </a:txBody>
                  <a:tcPr/>
                </a:tc>
              </a:tr>
              <a:tr h="196577">
                <a:tc>
                  <a:txBody>
                    <a:bodyPr/>
                    <a:lstStyle/>
                    <a:p>
                      <a:r>
                        <a:rPr lang="en-US" sz="1100" dirty="0" smtClean="0">
                          <a:latin typeface="Arial" panose="020B0604020202020204" pitchFamily="34" charset="0"/>
                          <a:cs typeface="Arial" panose="020B0604020202020204" pitchFamily="34" charset="0"/>
                        </a:rPr>
                        <a:t>Cash Sales</a:t>
                      </a:r>
                      <a:endParaRPr lang="en-GB" sz="11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70000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800000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1000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1400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200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200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1000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50000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80000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80000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60000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60000</a:t>
                      </a:r>
                      <a:endParaRPr lang="en-GB" sz="1000" dirty="0">
                        <a:latin typeface="Arial" panose="020B0604020202020204" pitchFamily="34" charset="0"/>
                        <a:cs typeface="Arial" panose="020B0604020202020204" pitchFamily="34" charset="0"/>
                      </a:endParaRPr>
                    </a:p>
                  </a:txBody>
                  <a:tcPr/>
                </a:tc>
              </a:tr>
              <a:tr h="196577">
                <a:tc>
                  <a:txBody>
                    <a:bodyPr/>
                    <a:lstStyle/>
                    <a:p>
                      <a:r>
                        <a:rPr lang="en-US" sz="1100" b="1" dirty="0" smtClean="0">
                          <a:latin typeface="Arial" panose="020B0604020202020204" pitchFamily="34" charset="0"/>
                          <a:cs typeface="Arial" panose="020B0604020202020204" pitchFamily="34" charset="0"/>
                        </a:rPr>
                        <a:t>Cash Outflows</a:t>
                      </a:r>
                      <a:endParaRPr lang="en-GB" sz="1100" b="1" dirty="0">
                        <a:latin typeface="Arial" panose="020B0604020202020204" pitchFamily="34" charset="0"/>
                        <a:cs typeface="Arial" panose="020B0604020202020204" pitchFamily="34" charset="0"/>
                      </a:endParaRPr>
                    </a:p>
                  </a:txBody>
                  <a:tcPr/>
                </a:tc>
                <a:tc>
                  <a:txBody>
                    <a:bodyPr/>
                    <a:lstStyle/>
                    <a:p>
                      <a:pPr algn="ctr"/>
                      <a:endParaRPr lang="en-GB" sz="1000" dirty="0">
                        <a:latin typeface="Arial" panose="020B0604020202020204" pitchFamily="34" charset="0"/>
                        <a:cs typeface="Arial" panose="020B0604020202020204" pitchFamily="34" charset="0"/>
                      </a:endParaRPr>
                    </a:p>
                  </a:txBody>
                  <a:tcPr/>
                </a:tc>
                <a:tc>
                  <a:txBody>
                    <a:bodyPr/>
                    <a:lstStyle/>
                    <a:p>
                      <a:pPr algn="ctr"/>
                      <a:endParaRPr lang="en-GB" sz="1000" dirty="0">
                        <a:latin typeface="Arial" panose="020B0604020202020204" pitchFamily="34" charset="0"/>
                        <a:cs typeface="Arial" panose="020B0604020202020204" pitchFamily="34" charset="0"/>
                      </a:endParaRPr>
                    </a:p>
                  </a:txBody>
                  <a:tcPr/>
                </a:tc>
                <a:tc>
                  <a:txBody>
                    <a:bodyPr/>
                    <a:lstStyle/>
                    <a:p>
                      <a:pPr algn="ctr"/>
                      <a:endParaRPr lang="en-GB" sz="1000" dirty="0">
                        <a:latin typeface="Arial" panose="020B0604020202020204" pitchFamily="34" charset="0"/>
                        <a:cs typeface="Arial" panose="020B0604020202020204" pitchFamily="34" charset="0"/>
                      </a:endParaRPr>
                    </a:p>
                  </a:txBody>
                  <a:tcPr/>
                </a:tc>
                <a:tc>
                  <a:txBody>
                    <a:bodyPr/>
                    <a:lstStyle/>
                    <a:p>
                      <a:pPr algn="ctr"/>
                      <a:endParaRPr lang="en-GB" sz="1000" dirty="0">
                        <a:latin typeface="Arial" panose="020B0604020202020204" pitchFamily="34" charset="0"/>
                        <a:cs typeface="Arial" panose="020B0604020202020204" pitchFamily="34" charset="0"/>
                      </a:endParaRPr>
                    </a:p>
                  </a:txBody>
                  <a:tcPr/>
                </a:tc>
                <a:tc>
                  <a:txBody>
                    <a:bodyPr/>
                    <a:lstStyle/>
                    <a:p>
                      <a:pPr algn="ctr"/>
                      <a:endParaRPr lang="en-GB" sz="1000" dirty="0">
                        <a:latin typeface="Arial" panose="020B0604020202020204" pitchFamily="34" charset="0"/>
                        <a:cs typeface="Arial" panose="020B0604020202020204" pitchFamily="34" charset="0"/>
                      </a:endParaRPr>
                    </a:p>
                  </a:txBody>
                  <a:tcPr/>
                </a:tc>
                <a:tc>
                  <a:txBody>
                    <a:bodyPr/>
                    <a:lstStyle/>
                    <a:p>
                      <a:pPr algn="ctr"/>
                      <a:endParaRPr lang="en-GB" sz="1000" dirty="0">
                        <a:latin typeface="Arial" panose="020B0604020202020204" pitchFamily="34" charset="0"/>
                        <a:cs typeface="Arial" panose="020B0604020202020204" pitchFamily="34" charset="0"/>
                      </a:endParaRPr>
                    </a:p>
                  </a:txBody>
                  <a:tcPr/>
                </a:tc>
                <a:tc>
                  <a:txBody>
                    <a:bodyPr/>
                    <a:lstStyle/>
                    <a:p>
                      <a:pPr algn="ctr"/>
                      <a:endParaRPr lang="en-GB" sz="1000" dirty="0">
                        <a:latin typeface="Arial" panose="020B0604020202020204" pitchFamily="34" charset="0"/>
                        <a:cs typeface="Arial" panose="020B0604020202020204" pitchFamily="34" charset="0"/>
                      </a:endParaRPr>
                    </a:p>
                  </a:txBody>
                  <a:tcPr/>
                </a:tc>
                <a:tc>
                  <a:txBody>
                    <a:bodyPr/>
                    <a:lstStyle/>
                    <a:p>
                      <a:pPr algn="ctr"/>
                      <a:endParaRPr lang="en-GB" sz="1000" dirty="0">
                        <a:latin typeface="Arial" panose="020B0604020202020204" pitchFamily="34" charset="0"/>
                        <a:cs typeface="Arial" panose="020B0604020202020204" pitchFamily="34" charset="0"/>
                      </a:endParaRPr>
                    </a:p>
                  </a:txBody>
                  <a:tcPr/>
                </a:tc>
                <a:tc>
                  <a:txBody>
                    <a:bodyPr/>
                    <a:lstStyle/>
                    <a:p>
                      <a:pPr algn="ctr"/>
                      <a:endParaRPr lang="en-GB" sz="1000" dirty="0">
                        <a:latin typeface="Arial" panose="020B0604020202020204" pitchFamily="34" charset="0"/>
                        <a:cs typeface="Arial" panose="020B0604020202020204" pitchFamily="34" charset="0"/>
                      </a:endParaRPr>
                    </a:p>
                  </a:txBody>
                  <a:tcPr/>
                </a:tc>
                <a:tc>
                  <a:txBody>
                    <a:bodyPr/>
                    <a:lstStyle/>
                    <a:p>
                      <a:pPr algn="ctr"/>
                      <a:endParaRPr lang="en-GB" sz="1000" dirty="0">
                        <a:latin typeface="Arial" panose="020B0604020202020204" pitchFamily="34" charset="0"/>
                        <a:cs typeface="Arial" panose="020B0604020202020204" pitchFamily="34" charset="0"/>
                      </a:endParaRPr>
                    </a:p>
                  </a:txBody>
                  <a:tcPr/>
                </a:tc>
                <a:tc>
                  <a:txBody>
                    <a:bodyPr/>
                    <a:lstStyle/>
                    <a:p>
                      <a:pPr algn="ctr"/>
                      <a:endParaRPr lang="en-GB" sz="1000" dirty="0">
                        <a:latin typeface="Arial" panose="020B0604020202020204" pitchFamily="34" charset="0"/>
                        <a:cs typeface="Arial" panose="020B0604020202020204" pitchFamily="34" charset="0"/>
                      </a:endParaRPr>
                    </a:p>
                  </a:txBody>
                  <a:tcPr/>
                </a:tc>
                <a:tc>
                  <a:txBody>
                    <a:bodyPr/>
                    <a:lstStyle/>
                    <a:p>
                      <a:pPr algn="ctr"/>
                      <a:endParaRPr lang="en-GB" sz="1000" dirty="0">
                        <a:latin typeface="Arial" panose="020B0604020202020204" pitchFamily="34" charset="0"/>
                        <a:cs typeface="Arial" panose="020B0604020202020204" pitchFamily="34" charset="0"/>
                      </a:endParaRPr>
                    </a:p>
                  </a:txBody>
                  <a:tcPr/>
                </a:tc>
              </a:tr>
              <a:tr h="196577">
                <a:tc>
                  <a:txBody>
                    <a:bodyPr/>
                    <a:lstStyle/>
                    <a:p>
                      <a:r>
                        <a:rPr lang="en-US" sz="1100" dirty="0" smtClean="0">
                          <a:latin typeface="Arial" panose="020B0604020202020204" pitchFamily="34" charset="0"/>
                          <a:cs typeface="Arial" panose="020B0604020202020204" pitchFamily="34" charset="0"/>
                        </a:rPr>
                        <a:t>Wages</a:t>
                      </a:r>
                      <a:endParaRPr lang="en-GB" sz="11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20000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smtClean="0">
                          <a:latin typeface="Arial" panose="020B0604020202020204" pitchFamily="34" charset="0"/>
                          <a:cs typeface="Arial" panose="020B0604020202020204" pitchFamily="34" charset="0"/>
                        </a:rPr>
                        <a:t>20000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20000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20000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smtClean="0">
                          <a:latin typeface="Arial" panose="020B0604020202020204" pitchFamily="34" charset="0"/>
                          <a:cs typeface="Arial" panose="020B0604020202020204" pitchFamily="34" charset="0"/>
                        </a:rPr>
                        <a:t>20000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smtClean="0">
                          <a:latin typeface="Arial" panose="020B0604020202020204" pitchFamily="34" charset="0"/>
                          <a:cs typeface="Arial" panose="020B0604020202020204" pitchFamily="34" charset="0"/>
                        </a:rPr>
                        <a:t>20000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smtClean="0">
                          <a:latin typeface="Arial" panose="020B0604020202020204" pitchFamily="34" charset="0"/>
                          <a:cs typeface="Arial" panose="020B0604020202020204" pitchFamily="34" charset="0"/>
                        </a:rPr>
                        <a:t>20000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smtClean="0">
                          <a:latin typeface="Arial" panose="020B0604020202020204" pitchFamily="34" charset="0"/>
                          <a:cs typeface="Arial" panose="020B0604020202020204" pitchFamily="34" charset="0"/>
                        </a:rPr>
                        <a:t>20000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smtClean="0">
                          <a:latin typeface="Arial" panose="020B0604020202020204" pitchFamily="34" charset="0"/>
                          <a:cs typeface="Arial" panose="020B0604020202020204" pitchFamily="34" charset="0"/>
                        </a:rPr>
                        <a:t>20000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smtClean="0">
                          <a:latin typeface="Arial" panose="020B0604020202020204" pitchFamily="34" charset="0"/>
                          <a:cs typeface="Arial" panose="020B0604020202020204" pitchFamily="34" charset="0"/>
                        </a:rPr>
                        <a:t>20000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smtClean="0">
                          <a:latin typeface="Arial" panose="020B0604020202020204" pitchFamily="34" charset="0"/>
                          <a:cs typeface="Arial" panose="020B0604020202020204" pitchFamily="34" charset="0"/>
                        </a:rPr>
                        <a:t>20000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20000</a:t>
                      </a:r>
                      <a:endParaRPr lang="en-GB" sz="1000" dirty="0">
                        <a:latin typeface="Arial" panose="020B0604020202020204" pitchFamily="34" charset="0"/>
                        <a:cs typeface="Arial" panose="020B0604020202020204" pitchFamily="34" charset="0"/>
                      </a:endParaRPr>
                    </a:p>
                  </a:txBody>
                  <a:tcPr/>
                </a:tc>
              </a:tr>
              <a:tr h="196577">
                <a:tc>
                  <a:txBody>
                    <a:bodyPr/>
                    <a:lstStyle/>
                    <a:p>
                      <a:r>
                        <a:rPr lang="en-US" sz="1100" dirty="0" smtClean="0">
                          <a:latin typeface="Arial" panose="020B0604020202020204" pitchFamily="34" charset="0"/>
                          <a:cs typeface="Arial" panose="020B0604020202020204" pitchFamily="34" charset="0"/>
                        </a:rPr>
                        <a:t>Plants and trees purchased</a:t>
                      </a:r>
                      <a:endParaRPr lang="en-GB" sz="11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20000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smtClean="0">
                          <a:latin typeface="Arial" panose="020B0604020202020204" pitchFamily="34" charset="0"/>
                          <a:cs typeface="Arial" panose="020B0604020202020204" pitchFamily="34" charset="0"/>
                        </a:rPr>
                        <a:t>20000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smtClean="0">
                          <a:latin typeface="Arial" panose="020B0604020202020204" pitchFamily="34" charset="0"/>
                          <a:cs typeface="Arial" panose="020B0604020202020204" pitchFamily="34" charset="0"/>
                        </a:rPr>
                        <a:t>20000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smtClean="0">
                          <a:latin typeface="Arial" panose="020B0604020202020204" pitchFamily="34" charset="0"/>
                          <a:cs typeface="Arial" panose="020B0604020202020204" pitchFamily="34" charset="0"/>
                        </a:rPr>
                        <a:t>20000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smtClean="0">
                          <a:latin typeface="Arial" panose="020B0604020202020204" pitchFamily="34" charset="0"/>
                          <a:cs typeface="Arial" panose="020B0604020202020204" pitchFamily="34" charset="0"/>
                        </a:rPr>
                        <a:t>20000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20000</a:t>
                      </a:r>
                      <a:endParaRPr lang="en-GB" sz="1000" dirty="0">
                        <a:latin typeface="Arial" panose="020B0604020202020204" pitchFamily="34" charset="0"/>
                        <a:cs typeface="Arial" panose="020B0604020202020204" pitchFamily="34" charset="0"/>
                      </a:endParaRPr>
                    </a:p>
                  </a:txBody>
                  <a:tcPr/>
                </a:tc>
              </a:tr>
              <a:tr h="196577">
                <a:tc>
                  <a:txBody>
                    <a:bodyPr/>
                    <a:lstStyle/>
                    <a:p>
                      <a:r>
                        <a:rPr lang="en-US" sz="1100" dirty="0" smtClean="0">
                          <a:latin typeface="Arial" panose="020B0604020202020204" pitchFamily="34" charset="0"/>
                          <a:cs typeface="Arial" panose="020B0604020202020204" pitchFamily="34" charset="0"/>
                        </a:rPr>
                        <a:t>Seeds and Compost</a:t>
                      </a:r>
                      <a:endParaRPr lang="en-GB" sz="11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6000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6000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6000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8000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8000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7000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0</a:t>
                      </a:r>
                      <a:endParaRPr lang="en-GB" sz="1000" dirty="0">
                        <a:latin typeface="Arial" panose="020B0604020202020204" pitchFamily="34" charset="0"/>
                        <a:cs typeface="Arial" panose="020B0604020202020204" pitchFamily="34" charset="0"/>
                      </a:endParaRPr>
                    </a:p>
                  </a:txBody>
                  <a:tcPr/>
                </a:tc>
              </a:tr>
              <a:tr h="196577">
                <a:tc>
                  <a:txBody>
                    <a:bodyPr/>
                    <a:lstStyle/>
                    <a:p>
                      <a:r>
                        <a:rPr lang="en-US" sz="1100" dirty="0" smtClean="0">
                          <a:latin typeface="Arial" panose="020B0604020202020204" pitchFamily="34" charset="0"/>
                          <a:cs typeface="Arial" panose="020B0604020202020204" pitchFamily="34" charset="0"/>
                        </a:rPr>
                        <a:t>Heating &amp; Water</a:t>
                      </a:r>
                      <a:endParaRPr lang="en-GB" sz="1100" dirty="0">
                        <a:latin typeface="Arial" panose="020B0604020202020204" pitchFamily="34" charset="0"/>
                        <a:cs typeface="Arial" panose="020B0604020202020204" pitchFamily="34" charset="0"/>
                      </a:endParaRPr>
                    </a:p>
                  </a:txBody>
                  <a:tcPr/>
                </a:tc>
                <a:tc>
                  <a:txBody>
                    <a:bodyPr/>
                    <a:lstStyle/>
                    <a:p>
                      <a:pPr algn="ctr"/>
                      <a:r>
                        <a:rPr lang="en-US" sz="1000" smtClean="0">
                          <a:latin typeface="Arial" panose="020B0604020202020204" pitchFamily="34" charset="0"/>
                          <a:cs typeface="Arial" panose="020B0604020202020204" pitchFamily="34" charset="0"/>
                        </a:rPr>
                        <a:t>1000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smtClean="0">
                          <a:latin typeface="Arial" panose="020B0604020202020204" pitchFamily="34" charset="0"/>
                          <a:cs typeface="Arial" panose="020B0604020202020204" pitchFamily="34" charset="0"/>
                        </a:rPr>
                        <a:t>1000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smtClean="0">
                          <a:latin typeface="Arial" panose="020B0604020202020204" pitchFamily="34" charset="0"/>
                          <a:cs typeface="Arial" panose="020B0604020202020204" pitchFamily="34" charset="0"/>
                        </a:rPr>
                        <a:t>1000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smtClean="0">
                          <a:latin typeface="Arial" panose="020B0604020202020204" pitchFamily="34" charset="0"/>
                          <a:cs typeface="Arial" panose="020B0604020202020204" pitchFamily="34" charset="0"/>
                        </a:rPr>
                        <a:t>1000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smtClean="0">
                          <a:latin typeface="Arial" panose="020B0604020202020204" pitchFamily="34" charset="0"/>
                          <a:cs typeface="Arial" panose="020B0604020202020204" pitchFamily="34" charset="0"/>
                        </a:rPr>
                        <a:t>1000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smtClean="0">
                          <a:latin typeface="Arial" panose="020B0604020202020204" pitchFamily="34" charset="0"/>
                          <a:cs typeface="Arial" panose="020B0604020202020204" pitchFamily="34" charset="0"/>
                        </a:rPr>
                        <a:t>1000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smtClean="0">
                          <a:latin typeface="Arial" panose="020B0604020202020204" pitchFamily="34" charset="0"/>
                          <a:cs typeface="Arial" panose="020B0604020202020204" pitchFamily="34" charset="0"/>
                        </a:rPr>
                        <a:t>1000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smtClean="0">
                          <a:latin typeface="Arial" panose="020B0604020202020204" pitchFamily="34" charset="0"/>
                          <a:cs typeface="Arial" panose="020B0604020202020204" pitchFamily="34" charset="0"/>
                        </a:rPr>
                        <a:t>1000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smtClean="0">
                          <a:latin typeface="Arial" panose="020B0604020202020204" pitchFamily="34" charset="0"/>
                          <a:cs typeface="Arial" panose="020B0604020202020204" pitchFamily="34" charset="0"/>
                        </a:rPr>
                        <a:t>1000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smtClean="0">
                          <a:latin typeface="Arial" panose="020B0604020202020204" pitchFamily="34" charset="0"/>
                          <a:cs typeface="Arial" panose="020B0604020202020204" pitchFamily="34" charset="0"/>
                        </a:rPr>
                        <a:t>1000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smtClean="0">
                          <a:latin typeface="Arial" panose="020B0604020202020204" pitchFamily="34" charset="0"/>
                          <a:cs typeface="Arial" panose="020B0604020202020204" pitchFamily="34" charset="0"/>
                        </a:rPr>
                        <a:t>1000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1000</a:t>
                      </a:r>
                      <a:endParaRPr lang="en-GB" sz="1000" dirty="0">
                        <a:latin typeface="Arial" panose="020B0604020202020204" pitchFamily="34" charset="0"/>
                        <a:cs typeface="Arial" panose="020B0604020202020204" pitchFamily="34" charset="0"/>
                      </a:endParaRPr>
                    </a:p>
                  </a:txBody>
                  <a:tcPr/>
                </a:tc>
              </a:tr>
              <a:tr h="196577">
                <a:tc>
                  <a:txBody>
                    <a:bodyPr/>
                    <a:lstStyle/>
                    <a:p>
                      <a:r>
                        <a:rPr lang="en-US" sz="1100" dirty="0" smtClean="0">
                          <a:latin typeface="Arial" panose="020B0604020202020204" pitchFamily="34" charset="0"/>
                          <a:cs typeface="Arial" panose="020B0604020202020204" pitchFamily="34" charset="0"/>
                        </a:rPr>
                        <a:t>Bank</a:t>
                      </a:r>
                      <a:r>
                        <a:rPr lang="en-US" sz="1100" baseline="0" dirty="0" smtClean="0">
                          <a:latin typeface="Arial" panose="020B0604020202020204" pitchFamily="34" charset="0"/>
                          <a:cs typeface="Arial" panose="020B0604020202020204" pitchFamily="34" charset="0"/>
                        </a:rPr>
                        <a:t> Interest</a:t>
                      </a:r>
                      <a:endParaRPr lang="en-GB" sz="11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1018</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3549</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4649</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3150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910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216</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0</a:t>
                      </a:r>
                      <a:endParaRPr lang="en-GB" sz="1000" dirty="0">
                        <a:latin typeface="Arial" panose="020B0604020202020204" pitchFamily="34" charset="0"/>
                        <a:cs typeface="Arial" panose="020B0604020202020204" pitchFamily="34" charset="0"/>
                      </a:endParaRPr>
                    </a:p>
                  </a:txBody>
                  <a:tcPr/>
                </a:tc>
              </a:tr>
              <a:tr h="268560">
                <a:tc>
                  <a:txBody>
                    <a:bodyPr/>
                    <a:lstStyle/>
                    <a:p>
                      <a:r>
                        <a:rPr lang="en-US" sz="1100" dirty="0" smtClean="0">
                          <a:latin typeface="Arial" panose="020B0604020202020204" pitchFamily="34" charset="0"/>
                          <a:cs typeface="Arial" panose="020B0604020202020204" pitchFamily="34" charset="0"/>
                        </a:rPr>
                        <a:t>Business tax on land</a:t>
                      </a:r>
                      <a:endParaRPr lang="en-GB" sz="1100" dirty="0">
                        <a:latin typeface="Arial" panose="020B0604020202020204" pitchFamily="34" charset="0"/>
                        <a:cs typeface="Arial" panose="020B0604020202020204" pitchFamily="34" charset="0"/>
                      </a:endParaRPr>
                    </a:p>
                  </a:txBody>
                  <a:tcPr/>
                </a:tc>
                <a:tc>
                  <a:txBody>
                    <a:bodyPr/>
                    <a:lstStyle/>
                    <a:p>
                      <a:pPr algn="ctr"/>
                      <a:r>
                        <a:rPr lang="en-US" sz="1000" smtClean="0">
                          <a:latin typeface="Arial" panose="020B0604020202020204" pitchFamily="34" charset="0"/>
                          <a:cs typeface="Arial" panose="020B0604020202020204" pitchFamily="34" charset="0"/>
                        </a:rPr>
                        <a:t>100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smtClean="0">
                          <a:latin typeface="Arial" panose="020B0604020202020204" pitchFamily="34" charset="0"/>
                          <a:cs typeface="Arial" panose="020B0604020202020204" pitchFamily="34" charset="0"/>
                        </a:rPr>
                        <a:t>100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smtClean="0">
                          <a:latin typeface="Arial" panose="020B0604020202020204" pitchFamily="34" charset="0"/>
                          <a:cs typeface="Arial" panose="020B0604020202020204" pitchFamily="34" charset="0"/>
                        </a:rPr>
                        <a:t>100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smtClean="0">
                          <a:latin typeface="Arial" panose="020B0604020202020204" pitchFamily="34" charset="0"/>
                          <a:cs typeface="Arial" panose="020B0604020202020204" pitchFamily="34" charset="0"/>
                        </a:rPr>
                        <a:t>100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smtClean="0">
                          <a:latin typeface="Arial" panose="020B0604020202020204" pitchFamily="34" charset="0"/>
                          <a:cs typeface="Arial" panose="020B0604020202020204" pitchFamily="34" charset="0"/>
                        </a:rPr>
                        <a:t>100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smtClean="0">
                          <a:latin typeface="Arial" panose="020B0604020202020204" pitchFamily="34" charset="0"/>
                          <a:cs typeface="Arial" panose="020B0604020202020204" pitchFamily="34" charset="0"/>
                        </a:rPr>
                        <a:t>100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smtClean="0">
                          <a:latin typeface="Arial" panose="020B0604020202020204" pitchFamily="34" charset="0"/>
                          <a:cs typeface="Arial" panose="020B0604020202020204" pitchFamily="34" charset="0"/>
                        </a:rPr>
                        <a:t>100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smtClean="0">
                          <a:latin typeface="Arial" panose="020B0604020202020204" pitchFamily="34" charset="0"/>
                          <a:cs typeface="Arial" panose="020B0604020202020204" pitchFamily="34" charset="0"/>
                        </a:rPr>
                        <a:t>100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smtClean="0">
                          <a:latin typeface="Arial" panose="020B0604020202020204" pitchFamily="34" charset="0"/>
                          <a:cs typeface="Arial" panose="020B0604020202020204" pitchFamily="34" charset="0"/>
                        </a:rPr>
                        <a:t>100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smtClean="0">
                          <a:latin typeface="Arial" panose="020B0604020202020204" pitchFamily="34" charset="0"/>
                          <a:cs typeface="Arial" panose="020B0604020202020204" pitchFamily="34" charset="0"/>
                        </a:rPr>
                        <a:t>100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smtClean="0">
                          <a:latin typeface="Arial" panose="020B0604020202020204" pitchFamily="34" charset="0"/>
                          <a:cs typeface="Arial" panose="020B0604020202020204" pitchFamily="34" charset="0"/>
                        </a:rPr>
                        <a:t>100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100</a:t>
                      </a:r>
                      <a:endParaRPr lang="en-GB" sz="1000" dirty="0">
                        <a:latin typeface="Arial" panose="020B0604020202020204" pitchFamily="34" charset="0"/>
                        <a:cs typeface="Arial" panose="020B0604020202020204" pitchFamily="34" charset="0"/>
                      </a:endParaRPr>
                    </a:p>
                  </a:txBody>
                  <a:tcPr/>
                </a:tc>
              </a:tr>
              <a:tr h="196577">
                <a:tc>
                  <a:txBody>
                    <a:bodyPr/>
                    <a:lstStyle/>
                    <a:p>
                      <a:r>
                        <a:rPr lang="en-US" sz="1100" b="1" dirty="0" smtClean="0">
                          <a:latin typeface="Arial" panose="020B0604020202020204" pitchFamily="34" charset="0"/>
                          <a:cs typeface="Arial" panose="020B0604020202020204" pitchFamily="34" charset="0"/>
                        </a:rPr>
                        <a:t>Total cash outflow</a:t>
                      </a:r>
                      <a:endParaRPr lang="en-GB" sz="1100" b="1"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41100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27100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27100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21100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21100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28118</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32649</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63749</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61250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52010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51316</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51100</a:t>
                      </a:r>
                      <a:endParaRPr lang="en-GB" sz="1000" dirty="0">
                        <a:latin typeface="Arial" panose="020B0604020202020204" pitchFamily="34" charset="0"/>
                        <a:cs typeface="Arial" panose="020B0604020202020204" pitchFamily="34" charset="0"/>
                      </a:endParaRPr>
                    </a:p>
                  </a:txBody>
                  <a:tcPr/>
                </a:tc>
              </a:tr>
              <a:tr h="196577">
                <a:tc>
                  <a:txBody>
                    <a:bodyPr/>
                    <a:lstStyle/>
                    <a:p>
                      <a:r>
                        <a:rPr lang="en-US" sz="1100" b="1" dirty="0" smtClean="0">
                          <a:latin typeface="Arial" panose="020B0604020202020204" pitchFamily="34" charset="0"/>
                          <a:cs typeface="Arial" panose="020B0604020202020204" pitchFamily="34" charset="0"/>
                        </a:rPr>
                        <a:t>Opening bank balance</a:t>
                      </a:r>
                      <a:endParaRPr lang="en-GB" sz="1100" b="1"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100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29000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81900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55800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36100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15200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solidFill>
                            <a:srgbClr val="FF0000"/>
                          </a:solidFill>
                          <a:latin typeface="Arial" panose="020B0604020202020204" pitchFamily="34" charset="0"/>
                          <a:cs typeface="Arial" panose="020B0604020202020204" pitchFamily="34" charset="0"/>
                        </a:rPr>
                        <a:t>(12718)</a:t>
                      </a:r>
                      <a:endParaRPr lang="en-GB" sz="1000" dirty="0">
                        <a:solidFill>
                          <a:srgbClr val="FF0000"/>
                        </a:solidFill>
                        <a:latin typeface="Arial" panose="020B0604020202020204" pitchFamily="34" charset="0"/>
                        <a:cs typeface="Arial" panose="020B0604020202020204" pitchFamily="34" charset="0"/>
                      </a:endParaRPr>
                    </a:p>
                  </a:txBody>
                  <a:tcPr/>
                </a:tc>
                <a:tc>
                  <a:txBody>
                    <a:bodyPr/>
                    <a:lstStyle/>
                    <a:p>
                      <a:pPr algn="ctr"/>
                      <a:r>
                        <a:rPr lang="en-US" sz="1000" dirty="0" smtClean="0">
                          <a:solidFill>
                            <a:srgbClr val="FF0000"/>
                          </a:solidFill>
                          <a:latin typeface="Arial" panose="020B0604020202020204" pitchFamily="34" charset="0"/>
                          <a:cs typeface="Arial" panose="020B0604020202020204" pitchFamily="34" charset="0"/>
                        </a:rPr>
                        <a:t>(44367)</a:t>
                      </a:r>
                      <a:endParaRPr lang="en-GB" sz="1000" dirty="0">
                        <a:solidFill>
                          <a:srgbClr val="FF0000"/>
                        </a:solidFill>
                        <a:latin typeface="Arial" panose="020B0604020202020204" pitchFamily="34" charset="0"/>
                        <a:cs typeface="Arial" panose="020B0604020202020204" pitchFamily="34" charset="0"/>
                      </a:endParaRPr>
                    </a:p>
                  </a:txBody>
                  <a:tcPr/>
                </a:tc>
                <a:tc>
                  <a:txBody>
                    <a:bodyPr/>
                    <a:lstStyle/>
                    <a:p>
                      <a:pPr algn="ctr"/>
                      <a:r>
                        <a:rPr lang="en-US" sz="1000" dirty="0" smtClean="0">
                          <a:solidFill>
                            <a:srgbClr val="FF0000"/>
                          </a:solidFill>
                          <a:latin typeface="Arial" panose="020B0604020202020204" pitchFamily="34" charset="0"/>
                          <a:cs typeface="Arial" panose="020B0604020202020204" pitchFamily="34" charset="0"/>
                        </a:rPr>
                        <a:t>(58116)</a:t>
                      </a:r>
                      <a:endParaRPr lang="en-GB" sz="1000" dirty="0">
                        <a:solidFill>
                          <a:srgbClr val="FF0000"/>
                        </a:solidFill>
                        <a:latin typeface="Arial" panose="020B0604020202020204" pitchFamily="34" charset="0"/>
                        <a:cs typeface="Arial" panose="020B0604020202020204" pitchFamily="34" charset="0"/>
                      </a:endParaRPr>
                    </a:p>
                  </a:txBody>
                  <a:tcPr/>
                </a:tc>
                <a:tc>
                  <a:txBody>
                    <a:bodyPr/>
                    <a:lstStyle/>
                    <a:p>
                      <a:pPr algn="ctr"/>
                      <a:r>
                        <a:rPr lang="en-US" sz="1000" dirty="0" smtClean="0">
                          <a:solidFill>
                            <a:srgbClr val="FF0000"/>
                          </a:solidFill>
                          <a:latin typeface="Arial" panose="020B0604020202020204" pitchFamily="34" charset="0"/>
                          <a:cs typeface="Arial" panose="020B0604020202020204" pitchFamily="34" charset="0"/>
                        </a:rPr>
                        <a:t>(39366)</a:t>
                      </a:r>
                      <a:endParaRPr lang="en-GB" sz="1000" dirty="0">
                        <a:solidFill>
                          <a:srgbClr val="FF0000"/>
                        </a:solidFill>
                        <a:latin typeface="Arial" panose="020B0604020202020204" pitchFamily="34" charset="0"/>
                        <a:cs typeface="Arial" panose="020B0604020202020204" pitchFamily="34" charset="0"/>
                      </a:endParaRPr>
                    </a:p>
                  </a:txBody>
                  <a:tcPr/>
                </a:tc>
                <a:tc>
                  <a:txBody>
                    <a:bodyPr/>
                    <a:lstStyle/>
                    <a:p>
                      <a:pPr algn="ctr"/>
                      <a:r>
                        <a:rPr lang="en-US" sz="1000" dirty="0" smtClean="0">
                          <a:solidFill>
                            <a:srgbClr val="FF0000"/>
                          </a:solidFill>
                          <a:latin typeface="Arial" panose="020B0604020202020204" pitchFamily="34" charset="0"/>
                          <a:cs typeface="Arial" panose="020B0604020202020204" pitchFamily="34" charset="0"/>
                        </a:rPr>
                        <a:t>(11376)</a:t>
                      </a:r>
                      <a:endParaRPr lang="en-GB" sz="1000" dirty="0">
                        <a:solidFill>
                          <a:srgbClr val="FF0000"/>
                        </a:solidFill>
                        <a:latin typeface="Arial" panose="020B0604020202020204" pitchFamily="34" charset="0"/>
                        <a:cs typeface="Arial" panose="020B0604020202020204" pitchFamily="34" charset="0"/>
                      </a:endParaRPr>
                    </a:p>
                  </a:txBody>
                  <a:tcPr/>
                </a:tc>
                <a:tc>
                  <a:txBody>
                    <a:bodyPr/>
                    <a:lstStyle/>
                    <a:p>
                      <a:pPr algn="ctr"/>
                      <a:r>
                        <a:rPr lang="en-US" sz="1000" dirty="0" smtClean="0">
                          <a:solidFill>
                            <a:srgbClr val="FF0000"/>
                          </a:solidFill>
                          <a:latin typeface="Arial" panose="020B0604020202020204" pitchFamily="34" charset="0"/>
                          <a:cs typeface="Arial" panose="020B0604020202020204" pitchFamily="34" charset="0"/>
                        </a:rPr>
                        <a:t>(2692)</a:t>
                      </a:r>
                      <a:endParaRPr lang="en-GB" sz="1000" dirty="0">
                        <a:solidFill>
                          <a:srgbClr val="FF0000"/>
                        </a:solidFill>
                        <a:latin typeface="Arial" panose="020B0604020202020204" pitchFamily="34" charset="0"/>
                        <a:cs typeface="Arial" panose="020B0604020202020204" pitchFamily="34" charset="0"/>
                      </a:endParaRPr>
                    </a:p>
                  </a:txBody>
                  <a:tcPr/>
                </a:tc>
              </a:tr>
              <a:tr h="19657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1" dirty="0" smtClean="0">
                          <a:latin typeface="Arial" panose="020B0604020202020204" pitchFamily="34" charset="0"/>
                          <a:cs typeface="Arial" panose="020B0604020202020204" pitchFamily="34" charset="0"/>
                        </a:rPr>
                        <a:t>Net</a:t>
                      </a:r>
                      <a:r>
                        <a:rPr lang="en-US" sz="1100" b="1" baseline="0" dirty="0" smtClean="0">
                          <a:latin typeface="Arial" panose="020B0604020202020204" pitchFamily="34" charset="0"/>
                          <a:cs typeface="Arial" panose="020B0604020202020204" pitchFamily="34" charset="0"/>
                        </a:rPr>
                        <a:t> cash flow</a:t>
                      </a:r>
                      <a:endParaRPr lang="en-GB" sz="1100" b="1" dirty="0" smtClean="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28900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52900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solidFill>
                            <a:srgbClr val="FF0000"/>
                          </a:solidFill>
                          <a:latin typeface="Arial" panose="020B0604020202020204" pitchFamily="34" charset="0"/>
                          <a:cs typeface="Arial" panose="020B0604020202020204" pitchFamily="34" charset="0"/>
                        </a:rPr>
                        <a:t>(26100)</a:t>
                      </a:r>
                      <a:endParaRPr lang="en-GB" sz="1000" dirty="0">
                        <a:solidFill>
                          <a:srgbClr val="FF0000"/>
                        </a:solidFill>
                        <a:latin typeface="Arial" panose="020B0604020202020204" pitchFamily="34" charset="0"/>
                        <a:cs typeface="Arial" panose="020B0604020202020204" pitchFamily="34" charset="0"/>
                      </a:endParaRPr>
                    </a:p>
                  </a:txBody>
                  <a:tcPr/>
                </a:tc>
                <a:tc>
                  <a:txBody>
                    <a:bodyPr/>
                    <a:lstStyle/>
                    <a:p>
                      <a:pPr algn="ctr"/>
                      <a:r>
                        <a:rPr lang="en-US" sz="1000" dirty="0" smtClean="0">
                          <a:solidFill>
                            <a:srgbClr val="FF0000"/>
                          </a:solidFill>
                          <a:latin typeface="Arial" panose="020B0604020202020204" pitchFamily="34" charset="0"/>
                          <a:cs typeface="Arial" panose="020B0604020202020204" pitchFamily="34" charset="0"/>
                        </a:rPr>
                        <a:t>(19700)</a:t>
                      </a:r>
                      <a:endParaRPr lang="en-GB" sz="1000" dirty="0">
                        <a:solidFill>
                          <a:srgbClr val="FF0000"/>
                        </a:solidFill>
                        <a:latin typeface="Arial" panose="020B0604020202020204" pitchFamily="34" charset="0"/>
                        <a:cs typeface="Arial" panose="020B0604020202020204" pitchFamily="34" charset="0"/>
                      </a:endParaRPr>
                    </a:p>
                  </a:txBody>
                  <a:tcPr/>
                </a:tc>
                <a:tc>
                  <a:txBody>
                    <a:bodyPr/>
                    <a:lstStyle/>
                    <a:p>
                      <a:pPr algn="ctr"/>
                      <a:r>
                        <a:rPr lang="en-US" sz="1000" dirty="0" smtClean="0">
                          <a:solidFill>
                            <a:srgbClr val="FF0000"/>
                          </a:solidFill>
                          <a:latin typeface="Arial" panose="020B0604020202020204" pitchFamily="34" charset="0"/>
                          <a:cs typeface="Arial" panose="020B0604020202020204" pitchFamily="34" charset="0"/>
                        </a:rPr>
                        <a:t>(20900)</a:t>
                      </a:r>
                      <a:endParaRPr lang="en-GB" sz="1000" dirty="0">
                        <a:solidFill>
                          <a:srgbClr val="FF0000"/>
                        </a:solidFill>
                        <a:latin typeface="Arial" panose="020B0604020202020204" pitchFamily="34" charset="0"/>
                        <a:cs typeface="Arial" panose="020B0604020202020204" pitchFamily="34" charset="0"/>
                      </a:endParaRPr>
                    </a:p>
                  </a:txBody>
                  <a:tcPr/>
                </a:tc>
                <a:tc>
                  <a:txBody>
                    <a:bodyPr/>
                    <a:lstStyle/>
                    <a:p>
                      <a:pPr algn="ctr"/>
                      <a:r>
                        <a:rPr lang="en-US" sz="1000" dirty="0" smtClean="0">
                          <a:solidFill>
                            <a:srgbClr val="FF0000"/>
                          </a:solidFill>
                          <a:latin typeface="Arial" panose="020B0604020202020204" pitchFamily="34" charset="0"/>
                          <a:cs typeface="Arial" panose="020B0604020202020204" pitchFamily="34" charset="0"/>
                        </a:rPr>
                        <a:t>(27918)</a:t>
                      </a:r>
                      <a:endParaRPr lang="en-GB" sz="1000" dirty="0">
                        <a:solidFill>
                          <a:srgbClr val="FF0000"/>
                        </a:solidFill>
                        <a:latin typeface="Arial" panose="020B0604020202020204" pitchFamily="34" charset="0"/>
                        <a:cs typeface="Arial" panose="020B0604020202020204" pitchFamily="34" charset="0"/>
                      </a:endParaRPr>
                    </a:p>
                  </a:txBody>
                  <a:tcPr/>
                </a:tc>
                <a:tc>
                  <a:txBody>
                    <a:bodyPr/>
                    <a:lstStyle/>
                    <a:p>
                      <a:pPr algn="ctr"/>
                      <a:r>
                        <a:rPr lang="en-US" sz="1000" dirty="0" smtClean="0">
                          <a:solidFill>
                            <a:srgbClr val="FF0000"/>
                          </a:solidFill>
                          <a:latin typeface="Arial" panose="020B0604020202020204" pitchFamily="34" charset="0"/>
                          <a:cs typeface="Arial" panose="020B0604020202020204" pitchFamily="34" charset="0"/>
                        </a:rPr>
                        <a:t>(31649)</a:t>
                      </a:r>
                      <a:endParaRPr lang="en-GB" sz="1000" dirty="0">
                        <a:solidFill>
                          <a:srgbClr val="FF0000"/>
                        </a:solidFill>
                        <a:latin typeface="Arial" panose="020B0604020202020204" pitchFamily="34" charset="0"/>
                        <a:cs typeface="Arial" panose="020B0604020202020204" pitchFamily="34" charset="0"/>
                      </a:endParaRPr>
                    </a:p>
                  </a:txBody>
                  <a:tcPr/>
                </a:tc>
                <a:tc>
                  <a:txBody>
                    <a:bodyPr/>
                    <a:lstStyle/>
                    <a:p>
                      <a:pPr algn="ctr"/>
                      <a:r>
                        <a:rPr lang="en-US" sz="1000" dirty="0" smtClean="0">
                          <a:solidFill>
                            <a:srgbClr val="FF0000"/>
                          </a:solidFill>
                          <a:latin typeface="Arial" panose="020B0604020202020204" pitchFamily="34" charset="0"/>
                          <a:cs typeface="Arial" panose="020B0604020202020204" pitchFamily="34" charset="0"/>
                        </a:rPr>
                        <a:t>(13749)</a:t>
                      </a:r>
                      <a:endParaRPr lang="en-GB" sz="1000" dirty="0">
                        <a:solidFill>
                          <a:srgbClr val="FF0000"/>
                        </a:solidFill>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18750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27990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8684</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8900</a:t>
                      </a:r>
                      <a:endParaRPr lang="en-GB" sz="1000" dirty="0">
                        <a:latin typeface="Arial" panose="020B0604020202020204" pitchFamily="34" charset="0"/>
                        <a:cs typeface="Arial" panose="020B0604020202020204" pitchFamily="34" charset="0"/>
                      </a:endParaRPr>
                    </a:p>
                  </a:txBody>
                  <a:tcPr/>
                </a:tc>
              </a:tr>
              <a:tr h="19657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1" dirty="0" smtClean="0">
                          <a:latin typeface="Arial" panose="020B0604020202020204" pitchFamily="34" charset="0"/>
                          <a:cs typeface="Arial" panose="020B0604020202020204" pitchFamily="34" charset="0"/>
                        </a:rPr>
                        <a:t>Closing bank balance</a:t>
                      </a:r>
                      <a:endParaRPr lang="en-GB" sz="1100" b="1" dirty="0" smtClean="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29000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81900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55800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36100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15200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solidFill>
                            <a:srgbClr val="FF0000"/>
                          </a:solidFill>
                          <a:latin typeface="Arial" panose="020B0604020202020204" pitchFamily="34" charset="0"/>
                          <a:cs typeface="Arial" panose="020B0604020202020204" pitchFamily="34" charset="0"/>
                        </a:rPr>
                        <a:t>(12718)</a:t>
                      </a:r>
                      <a:endParaRPr lang="en-GB" sz="1000" dirty="0">
                        <a:solidFill>
                          <a:srgbClr val="FF0000"/>
                        </a:solidFill>
                        <a:latin typeface="Arial" panose="020B0604020202020204" pitchFamily="34" charset="0"/>
                        <a:cs typeface="Arial" panose="020B0604020202020204" pitchFamily="34" charset="0"/>
                      </a:endParaRPr>
                    </a:p>
                  </a:txBody>
                  <a:tcPr/>
                </a:tc>
                <a:tc>
                  <a:txBody>
                    <a:bodyPr/>
                    <a:lstStyle/>
                    <a:p>
                      <a:pPr algn="ctr"/>
                      <a:r>
                        <a:rPr lang="en-US" sz="1000" dirty="0" smtClean="0">
                          <a:solidFill>
                            <a:srgbClr val="FF0000"/>
                          </a:solidFill>
                          <a:latin typeface="Arial" panose="020B0604020202020204" pitchFamily="34" charset="0"/>
                          <a:cs typeface="Arial" panose="020B0604020202020204" pitchFamily="34" charset="0"/>
                        </a:rPr>
                        <a:t>(44367)</a:t>
                      </a:r>
                      <a:endParaRPr lang="en-GB" sz="1000" dirty="0">
                        <a:solidFill>
                          <a:srgbClr val="FF0000"/>
                        </a:solidFill>
                        <a:latin typeface="Arial" panose="020B0604020202020204" pitchFamily="34" charset="0"/>
                        <a:cs typeface="Arial" panose="020B0604020202020204" pitchFamily="34" charset="0"/>
                      </a:endParaRPr>
                    </a:p>
                  </a:txBody>
                  <a:tcPr/>
                </a:tc>
                <a:tc>
                  <a:txBody>
                    <a:bodyPr/>
                    <a:lstStyle/>
                    <a:p>
                      <a:pPr algn="ctr"/>
                      <a:r>
                        <a:rPr lang="en-US" sz="1000" dirty="0" smtClean="0">
                          <a:solidFill>
                            <a:srgbClr val="FF0000"/>
                          </a:solidFill>
                          <a:latin typeface="Arial" panose="020B0604020202020204" pitchFamily="34" charset="0"/>
                          <a:cs typeface="Arial" panose="020B0604020202020204" pitchFamily="34" charset="0"/>
                        </a:rPr>
                        <a:t>(58116)</a:t>
                      </a:r>
                      <a:endParaRPr lang="en-GB" sz="1000" dirty="0">
                        <a:solidFill>
                          <a:srgbClr val="FF0000"/>
                        </a:solidFill>
                        <a:latin typeface="Arial" panose="020B0604020202020204" pitchFamily="34" charset="0"/>
                        <a:cs typeface="Arial" panose="020B0604020202020204" pitchFamily="34" charset="0"/>
                      </a:endParaRPr>
                    </a:p>
                  </a:txBody>
                  <a:tcPr/>
                </a:tc>
                <a:tc>
                  <a:txBody>
                    <a:bodyPr/>
                    <a:lstStyle/>
                    <a:p>
                      <a:pPr algn="ctr"/>
                      <a:r>
                        <a:rPr lang="en-US" sz="1000" dirty="0" smtClean="0">
                          <a:solidFill>
                            <a:srgbClr val="FF0000"/>
                          </a:solidFill>
                          <a:latin typeface="Arial" panose="020B0604020202020204" pitchFamily="34" charset="0"/>
                          <a:cs typeface="Arial" panose="020B0604020202020204" pitchFamily="34" charset="0"/>
                        </a:rPr>
                        <a:t>(39366)</a:t>
                      </a:r>
                      <a:endParaRPr lang="en-GB" sz="1000" dirty="0">
                        <a:solidFill>
                          <a:srgbClr val="FF0000"/>
                        </a:solidFill>
                        <a:latin typeface="Arial" panose="020B0604020202020204" pitchFamily="34" charset="0"/>
                        <a:cs typeface="Arial" panose="020B0604020202020204" pitchFamily="34" charset="0"/>
                      </a:endParaRPr>
                    </a:p>
                  </a:txBody>
                  <a:tcPr/>
                </a:tc>
                <a:tc>
                  <a:txBody>
                    <a:bodyPr/>
                    <a:lstStyle/>
                    <a:p>
                      <a:pPr algn="ctr"/>
                      <a:r>
                        <a:rPr lang="en-US" sz="1000" dirty="0" smtClean="0">
                          <a:solidFill>
                            <a:srgbClr val="FF0000"/>
                          </a:solidFill>
                          <a:latin typeface="Arial" panose="020B0604020202020204" pitchFamily="34" charset="0"/>
                          <a:cs typeface="Arial" panose="020B0604020202020204" pitchFamily="34" charset="0"/>
                        </a:rPr>
                        <a:t>(11376)</a:t>
                      </a:r>
                      <a:endParaRPr lang="en-GB" sz="1000" dirty="0">
                        <a:solidFill>
                          <a:srgbClr val="FF0000"/>
                        </a:solidFill>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(2692)</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6208</a:t>
                      </a:r>
                      <a:endParaRPr lang="en-GB" sz="1000" dirty="0">
                        <a:latin typeface="Arial" panose="020B0604020202020204" pitchFamily="34" charset="0"/>
                        <a:cs typeface="Arial" panose="020B0604020202020204" pitchFamily="34" charset="0"/>
                      </a:endParaRPr>
                    </a:p>
                  </a:txBody>
                  <a:tcPr/>
                </a:tc>
              </a:tr>
            </a:tbl>
          </a:graphicData>
        </a:graphic>
      </p:graphicFrame>
      <p:sp>
        <p:nvSpPr>
          <p:cNvPr id="7" name="TextBox 6">
            <a:hlinkClick r:id="rId3" action="ppaction://hlinkfile"/>
          </p:cNvPr>
          <p:cNvSpPr txBox="1"/>
          <p:nvPr/>
        </p:nvSpPr>
        <p:spPr>
          <a:xfrm>
            <a:off x="8460432" y="893911"/>
            <a:ext cx="360040" cy="769441"/>
          </a:xfrm>
          <a:prstGeom prst="rect">
            <a:avLst/>
          </a:prstGeom>
          <a:noFill/>
        </p:spPr>
        <p:txBody>
          <a:bodyPr wrap="square" rtlCol="0">
            <a:spAutoFit/>
          </a:bodyPr>
          <a:lstStyle/>
          <a:p>
            <a:r>
              <a:rPr lang="en-US" sz="4400" dirty="0" smtClean="0">
                <a:solidFill>
                  <a:srgbClr val="FF0000"/>
                </a:solidFill>
              </a:rPr>
              <a:t>?</a:t>
            </a:r>
            <a:endParaRPr lang="en-GB" dirty="0">
              <a:solidFill>
                <a:srgbClr val="FF0000"/>
              </a:solidFill>
            </a:endParaRPr>
          </a:p>
        </p:txBody>
      </p:sp>
    </p:spTree>
    <p:extLst>
      <p:ext uri="{BB962C8B-B14F-4D97-AF65-F5344CB8AC3E}">
        <p14:creationId xmlns:p14="http://schemas.microsoft.com/office/powerpoint/2010/main" val="272723687"/>
      </p:ext>
    </p:extLst>
  </p:cSld>
  <p:clrMapOvr>
    <a:masterClrMapping/>
  </p:clrMapOvr>
  <p:transition advClick="0"/>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3200" dirty="0" smtClean="0"/>
              <a:t>5.2.5 – The Importance of Working Capital</a:t>
            </a:r>
            <a:endParaRPr lang="en-GB" sz="3200" b="1" dirty="0" smtClean="0"/>
          </a:p>
        </p:txBody>
      </p:sp>
      <p:sp>
        <p:nvSpPr>
          <p:cNvPr id="8" name="Rectangle 7"/>
          <p:cNvSpPr/>
          <p:nvPr/>
        </p:nvSpPr>
        <p:spPr>
          <a:xfrm>
            <a:off x="323849" y="1196752"/>
            <a:ext cx="8496623" cy="5093702"/>
          </a:xfrm>
          <a:prstGeom prst="rect">
            <a:avLst/>
          </a:prstGeom>
        </p:spPr>
        <p:txBody>
          <a:bodyPr wrap="square">
            <a:spAutoFit/>
          </a:bodyPr>
          <a:lstStyle/>
          <a:p>
            <a:pPr marL="285750" indent="-285750">
              <a:spcAft>
                <a:spcPts val="600"/>
              </a:spcAft>
              <a:buClr>
                <a:srgbClr val="00B050"/>
              </a:buClr>
              <a:buFont typeface="Wingdings 3" panose="05040102010807070707" pitchFamily="18" charset="2"/>
              <a:buChar char=""/>
            </a:pPr>
            <a:r>
              <a:rPr lang="en-US" sz="1400" dirty="0" smtClean="0"/>
              <a:t>The term </a:t>
            </a:r>
            <a:r>
              <a:rPr lang="en-US" sz="1400" b="1" dirty="0" smtClean="0"/>
              <a:t>Working Capital</a:t>
            </a:r>
            <a:r>
              <a:rPr lang="en-US" sz="1400" dirty="0" smtClean="0"/>
              <a:t> refers to the amount of capital that is readily available to a business. That is, working capital is the difference between resources in cash or readily convertible into cash and the short term debts of the business. See more in PPT5.4.</a:t>
            </a:r>
          </a:p>
          <a:p>
            <a:pPr algn="ctr">
              <a:spcAft>
                <a:spcPts val="600"/>
              </a:spcAft>
              <a:buClr>
                <a:srgbClr val="00B050"/>
              </a:buClr>
            </a:pPr>
            <a:r>
              <a:rPr lang="en-US" sz="1400" b="1" dirty="0" smtClean="0"/>
              <a:t>Working Capital = Current Assets –Current Liabilities.</a:t>
            </a:r>
          </a:p>
          <a:p>
            <a:pPr marL="285750" indent="-285750">
              <a:spcAft>
                <a:spcPts val="600"/>
              </a:spcAft>
              <a:buClr>
                <a:srgbClr val="00B050"/>
              </a:buClr>
              <a:buFont typeface="Wingdings 3" panose="05040102010807070707" pitchFamily="18" charset="2"/>
              <a:buChar char=""/>
            </a:pPr>
            <a:r>
              <a:rPr lang="en-US" sz="1400" dirty="0" smtClean="0"/>
              <a:t>Working capital is the life blood of a business. Having enough working capital assists in raising the credit reputation of the business.</a:t>
            </a:r>
          </a:p>
          <a:p>
            <a:pPr marL="285750" indent="-285750">
              <a:spcAft>
                <a:spcPts val="600"/>
              </a:spcAft>
              <a:buClr>
                <a:srgbClr val="00B050"/>
              </a:buClr>
              <a:buFont typeface="Wingdings 3" panose="05040102010807070707" pitchFamily="18" charset="2"/>
              <a:buChar char=""/>
            </a:pPr>
            <a:r>
              <a:rPr lang="en-US" sz="1400" dirty="0" smtClean="0"/>
              <a:t>No business can run effectively without a sufficient quantity of working capital. It is crucial to retain the right level of working capital.</a:t>
            </a:r>
          </a:p>
          <a:p>
            <a:pPr marL="285750" indent="-285750">
              <a:spcAft>
                <a:spcPts val="600"/>
              </a:spcAft>
              <a:buClr>
                <a:srgbClr val="00B050"/>
              </a:buClr>
              <a:buFont typeface="Wingdings 3" panose="05040102010807070707" pitchFamily="18" charset="2"/>
              <a:buChar char=""/>
            </a:pPr>
            <a:r>
              <a:rPr lang="en-US" sz="1400" dirty="0" smtClean="0"/>
              <a:t>A business enterprise with ample working capital is always in a position to take advantage of any </a:t>
            </a:r>
            <a:r>
              <a:rPr lang="en-US" sz="1400" dirty="0" err="1" smtClean="0"/>
              <a:t>favourable</a:t>
            </a:r>
            <a:r>
              <a:rPr lang="en-US" sz="1400" dirty="0" smtClean="0"/>
              <a:t> opportunity either to buy raw materials being offered at a discount or to implement a customer’s special order.</a:t>
            </a:r>
          </a:p>
          <a:p>
            <a:pPr marL="285750" indent="-285750">
              <a:spcAft>
                <a:spcPts val="600"/>
              </a:spcAft>
              <a:buClr>
                <a:srgbClr val="00B050"/>
              </a:buClr>
              <a:buFont typeface="Wingdings 3" panose="05040102010807070707" pitchFamily="18" charset="2"/>
              <a:buChar char=""/>
            </a:pPr>
            <a:r>
              <a:rPr lang="en-US" sz="1400" dirty="0" smtClean="0"/>
              <a:t>Working capital may be held in different forms:</a:t>
            </a:r>
          </a:p>
          <a:p>
            <a:pPr marL="574675" indent="-285750">
              <a:spcAft>
                <a:spcPts val="600"/>
              </a:spcAft>
              <a:buClr>
                <a:srgbClr val="00B050"/>
              </a:buClr>
              <a:buFont typeface="Arial" panose="020B0604020202020204" pitchFamily="34" charset="0"/>
              <a:buChar char="•"/>
            </a:pPr>
            <a:r>
              <a:rPr lang="en-US" sz="1400" dirty="0" smtClean="0"/>
              <a:t>Cash is needed to [ay for day-to-day costs and buy inventories.</a:t>
            </a:r>
          </a:p>
          <a:p>
            <a:pPr marL="574675" indent="-285750">
              <a:spcAft>
                <a:spcPts val="600"/>
              </a:spcAft>
              <a:buClr>
                <a:srgbClr val="00B050"/>
              </a:buClr>
              <a:buFont typeface="Arial" panose="020B0604020202020204" pitchFamily="34" charset="0"/>
              <a:buChar char="•"/>
            </a:pPr>
            <a:r>
              <a:rPr lang="en-US" sz="1400" dirty="0" smtClean="0"/>
              <a:t>The value of a firm’s debtors is related to the volume of production and sales. To achieve higher sales there may be a need to offer additional credit facilities.</a:t>
            </a:r>
          </a:p>
          <a:p>
            <a:pPr marL="574675" indent="-285750">
              <a:spcAft>
                <a:spcPts val="600"/>
              </a:spcAft>
              <a:buClr>
                <a:srgbClr val="00B050"/>
              </a:buClr>
              <a:buFont typeface="Arial" panose="020B0604020202020204" pitchFamily="34" charset="0"/>
              <a:buChar char="•"/>
            </a:pPr>
            <a:r>
              <a:rPr lang="en-US" sz="1400" dirty="0" smtClean="0"/>
              <a:t>The value of inventories is also a significant part of working capital. Not having enough inventories may cause production to stop. On the other hand, a very high inventory level may result in high opportunity costs.</a:t>
            </a:r>
          </a:p>
          <a:p>
            <a:pPr marL="285750" indent="-285750">
              <a:spcAft>
                <a:spcPts val="600"/>
              </a:spcAft>
              <a:buClr>
                <a:srgbClr val="00B050"/>
              </a:buClr>
              <a:buFont typeface="Wingdings 3" panose="05040102010807070707" pitchFamily="18" charset="2"/>
              <a:buChar char=""/>
            </a:pPr>
            <a:r>
              <a:rPr lang="en-US" sz="1400" dirty="0" smtClean="0"/>
              <a:t>The overall success of a business depends upon its working capital business. So, it should be handled properly because it shows the efficiency and financial strengths of the company.</a:t>
            </a:r>
          </a:p>
        </p:txBody>
      </p:sp>
      <p:sp>
        <p:nvSpPr>
          <p:cNvPr id="6" name="Round Same Side Corner Rectangle 5">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280</a:t>
            </a:r>
            <a:endParaRPr lang="en-GB" sz="2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68757383"/>
      </p:ext>
    </p:extLst>
  </p:cSld>
  <p:clrMapOvr>
    <a:masterClrMapping/>
  </p:clrMapOvr>
  <p:transition advClick="0"/>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3200" dirty="0" smtClean="0"/>
              <a:t>5.2.5 – Working Capital – International focus</a:t>
            </a:r>
            <a:endParaRPr lang="en-GB" sz="3200" b="1" dirty="0" smtClean="0"/>
          </a:p>
        </p:txBody>
      </p:sp>
      <p:sp>
        <p:nvSpPr>
          <p:cNvPr id="8" name="Rectangle 7"/>
          <p:cNvSpPr/>
          <p:nvPr/>
        </p:nvSpPr>
        <p:spPr>
          <a:xfrm>
            <a:off x="323849" y="1196752"/>
            <a:ext cx="8496623" cy="5463034"/>
          </a:xfrm>
          <a:prstGeom prst="rect">
            <a:avLst/>
          </a:prstGeom>
        </p:spPr>
        <p:txBody>
          <a:bodyPr wrap="square">
            <a:spAutoFit/>
          </a:bodyPr>
          <a:lstStyle/>
          <a:p>
            <a:pPr>
              <a:spcAft>
                <a:spcPts val="600"/>
              </a:spcAft>
              <a:buClr>
                <a:srgbClr val="00B050"/>
              </a:buClr>
            </a:pPr>
            <a:r>
              <a:rPr lang="en-US" sz="1400" b="1" dirty="0" smtClean="0">
                <a:solidFill>
                  <a:srgbClr val="0070C0"/>
                </a:solidFill>
              </a:rPr>
              <a:t>International business in focus: dealing with cash flow issues in different ways</a:t>
            </a:r>
          </a:p>
          <a:p>
            <a:pPr marL="285750" indent="-285750">
              <a:spcAft>
                <a:spcPts val="600"/>
              </a:spcAft>
              <a:buClr>
                <a:srgbClr val="00B050"/>
              </a:buClr>
              <a:buFont typeface="Wingdings 3" panose="05040102010807070707" pitchFamily="18" charset="2"/>
              <a:buChar char=""/>
            </a:pPr>
            <a:r>
              <a:rPr lang="en-US" sz="1400" dirty="0" smtClean="0">
                <a:solidFill>
                  <a:srgbClr val="0070C0"/>
                </a:solidFill>
              </a:rPr>
              <a:t>Two businesses in different industries have approached potential cash problems in different ways. Kodak – formerly the world’s biggest supplier of camera film – has since 2003 cut its workforce by 47,000 as demand for traditional film collapsed as a result of the ‘digital revolution’. It also obtained a $950m loan facility from Citicorp to give it the cash to keep it going.</a:t>
            </a:r>
          </a:p>
          <a:p>
            <a:pPr marL="285750" indent="-285750">
              <a:spcAft>
                <a:spcPts val="600"/>
              </a:spcAft>
              <a:buClr>
                <a:srgbClr val="00B050"/>
              </a:buClr>
              <a:buFont typeface="Wingdings 3" panose="05040102010807070707" pitchFamily="18" charset="2"/>
              <a:buChar char=""/>
            </a:pPr>
            <a:r>
              <a:rPr lang="en-US" sz="1400" dirty="0" smtClean="0">
                <a:solidFill>
                  <a:srgbClr val="0070C0"/>
                </a:solidFill>
              </a:rPr>
              <a:t>Kier group is a huge construction company based in Europe. The end of the property boom after the financial crisis of 2008-09 meant that construction companies had less work and were having to wait for payment from customers for longer. Kier started to manage its operations to minimise cash outflows. The business has over 80 different suppliers for a typical large building project. Keir now holds no or very low inventories and demands that all of its suppliers deliver goods and equipment on the day they are needed – or very shortly before. This means that valuable cash is not held up in inventories that will not be used in weeks.</a:t>
            </a:r>
          </a:p>
          <a:p>
            <a:pPr marL="285750" indent="-285750">
              <a:spcAft>
                <a:spcPts val="600"/>
              </a:spcAft>
              <a:buClr>
                <a:srgbClr val="00B050"/>
              </a:buClr>
              <a:buFont typeface="Wingdings 3" panose="05040102010807070707" pitchFamily="18" charset="2"/>
              <a:buChar char=""/>
            </a:pPr>
            <a:endParaRPr lang="en-US" sz="1400" dirty="0">
              <a:solidFill>
                <a:srgbClr val="0070C0"/>
              </a:solidFill>
            </a:endParaRPr>
          </a:p>
          <a:p>
            <a:pPr>
              <a:spcAft>
                <a:spcPts val="600"/>
              </a:spcAft>
              <a:buClr>
                <a:srgbClr val="00B050"/>
              </a:buClr>
            </a:pPr>
            <a:endParaRPr lang="en-US" sz="1400" dirty="0">
              <a:solidFill>
                <a:srgbClr val="0070C0"/>
              </a:solidFill>
            </a:endParaRPr>
          </a:p>
          <a:p>
            <a:pPr marL="285750" indent="-285750">
              <a:spcAft>
                <a:spcPts val="600"/>
              </a:spcAft>
              <a:buClr>
                <a:srgbClr val="00B050"/>
              </a:buClr>
              <a:buFont typeface="Wingdings 3" panose="05040102010807070707" pitchFamily="18" charset="2"/>
              <a:buChar char=""/>
            </a:pPr>
            <a:endParaRPr lang="en-US" sz="1400" dirty="0" smtClean="0">
              <a:solidFill>
                <a:srgbClr val="0070C0"/>
              </a:solidFill>
            </a:endParaRPr>
          </a:p>
          <a:p>
            <a:pPr marL="285750" indent="-285750">
              <a:spcAft>
                <a:spcPts val="600"/>
              </a:spcAft>
              <a:buClr>
                <a:srgbClr val="00B050"/>
              </a:buClr>
              <a:buFont typeface="Wingdings 3" panose="05040102010807070707" pitchFamily="18" charset="2"/>
              <a:buChar char=""/>
            </a:pPr>
            <a:endParaRPr lang="en-US" sz="1400" dirty="0">
              <a:solidFill>
                <a:srgbClr val="0070C0"/>
              </a:solidFill>
            </a:endParaRPr>
          </a:p>
          <a:p>
            <a:pPr>
              <a:spcAft>
                <a:spcPts val="600"/>
              </a:spcAft>
              <a:buClr>
                <a:srgbClr val="00B050"/>
              </a:buClr>
            </a:pPr>
            <a:r>
              <a:rPr lang="en-US" sz="1400" b="1" dirty="0" smtClean="0">
                <a:solidFill>
                  <a:srgbClr val="0070C0"/>
                </a:solidFill>
              </a:rPr>
              <a:t>Discussion points</a:t>
            </a:r>
          </a:p>
          <a:p>
            <a:pPr marL="285750" indent="-285750">
              <a:spcAft>
                <a:spcPts val="600"/>
              </a:spcAft>
              <a:buClr>
                <a:srgbClr val="00B050"/>
              </a:buClr>
              <a:buFont typeface="Wingdings 3" panose="05040102010807070707" pitchFamily="18" charset="2"/>
              <a:buChar char=""/>
            </a:pPr>
            <a:r>
              <a:rPr lang="en-US" sz="1400" dirty="0" smtClean="0">
                <a:solidFill>
                  <a:srgbClr val="0070C0"/>
                </a:solidFill>
              </a:rPr>
              <a:t>Explain how the following has an impact on cash flows:</a:t>
            </a:r>
          </a:p>
          <a:p>
            <a:pPr marL="457200" indent="-231775">
              <a:spcAft>
                <a:spcPts val="600"/>
              </a:spcAft>
              <a:buClr>
                <a:srgbClr val="00B050"/>
              </a:buClr>
              <a:buFont typeface="+mj-lt"/>
              <a:buAutoNum type="romanUcPeriod"/>
            </a:pPr>
            <a:r>
              <a:rPr lang="en-US" sz="1400" dirty="0" smtClean="0">
                <a:solidFill>
                  <a:srgbClr val="0070C0"/>
                </a:solidFill>
              </a:rPr>
              <a:t>Technological change for Kodak</a:t>
            </a:r>
          </a:p>
          <a:p>
            <a:pPr marL="457200" indent="-231775">
              <a:spcAft>
                <a:spcPts val="600"/>
              </a:spcAft>
              <a:buClr>
                <a:srgbClr val="00B050"/>
              </a:buClr>
              <a:buFont typeface="+mj-lt"/>
              <a:buAutoNum type="romanUcPeriod"/>
            </a:pPr>
            <a:r>
              <a:rPr lang="en-US" sz="1400" dirty="0" smtClean="0">
                <a:solidFill>
                  <a:srgbClr val="0070C0"/>
                </a:solidFill>
              </a:rPr>
              <a:t>Ending of the property boom for Kier group</a:t>
            </a:r>
          </a:p>
          <a:p>
            <a:pPr marL="285750" indent="-285750">
              <a:spcAft>
                <a:spcPts val="600"/>
              </a:spcAft>
              <a:buClr>
                <a:srgbClr val="00B050"/>
              </a:buClr>
              <a:buFont typeface="Wingdings 3" panose="05040102010807070707" pitchFamily="18" charset="2"/>
              <a:buChar char=""/>
            </a:pPr>
            <a:r>
              <a:rPr lang="en-US" sz="1400" dirty="0" smtClean="0">
                <a:solidFill>
                  <a:srgbClr val="0070C0"/>
                </a:solidFill>
              </a:rPr>
              <a:t>Explain the different ways these businesses tried to resolve a potential cash flow problem.</a:t>
            </a:r>
          </a:p>
        </p:txBody>
      </p:sp>
      <p:sp>
        <p:nvSpPr>
          <p:cNvPr id="6" name="Round Same Side Corner Rectangle 5">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281</a:t>
            </a:r>
            <a:endParaRPr lang="en-GB" sz="2000" b="1" dirty="0">
              <a:latin typeface="Arial" panose="020B0604020202020204" pitchFamily="34" charset="0"/>
              <a:cs typeface="Arial" panose="020B0604020202020204" pitchFamily="34" charset="0"/>
            </a:endParaRPr>
          </a:p>
        </p:txBody>
      </p:sp>
      <p:pic>
        <p:nvPicPr>
          <p:cNvPr id="1026" name="Picture 2" descr="http://i1.wp.com/www.ukvalueinvestor.com/wordpress/wp-content/uploads/2014/04/Kier-Group-PLC-Performance-2014-04.png?resize=604%2C340"/>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47554" y="4005064"/>
            <a:ext cx="1984886" cy="1117320"/>
          </a:xfrm>
          <a:prstGeom prst="rect">
            <a:avLst/>
          </a:prstGeom>
          <a:noFill/>
          <a:effectLst>
            <a:outerShdw blurRad="266700" dist="25400" dir="2700000" sx="104000" sy="104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028" name="Picture 4" descr="http://www.thetimes.co.uk/tto/multimedia/archive/00389/Kier_389685c.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77428" y="4005064"/>
            <a:ext cx="1677333" cy="1117320"/>
          </a:xfrm>
          <a:prstGeom prst="rect">
            <a:avLst/>
          </a:prstGeom>
          <a:noFill/>
          <a:effectLst>
            <a:outerShdw blurRad="266700" dist="25400" dir="2700000" sx="104000" sy="104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030" name="Picture 6" descr="http://patentlawcenter.pli.edu/wp-content/uploads/2012/01/Kodak-film-roll.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754932" y="4011056"/>
            <a:ext cx="1011176" cy="1135888"/>
          </a:xfrm>
          <a:prstGeom prst="rect">
            <a:avLst/>
          </a:prstGeom>
          <a:noFill/>
          <a:effectLst>
            <a:outerShdw blurRad="266700" dist="25400" dir="2700000" sx="104000" sy="104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032" name="Picture 8" descr="https://upload.wikimedia.org/wikipedia/commons/4/41/Eastman_Kodak_HQ_1900.jpg"/>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b="11770"/>
          <a:stretch/>
        </p:blipFill>
        <p:spPr bwMode="auto">
          <a:xfrm>
            <a:off x="637008" y="4010461"/>
            <a:ext cx="1641037" cy="1111923"/>
          </a:xfrm>
          <a:prstGeom prst="rect">
            <a:avLst/>
          </a:prstGeom>
          <a:noFill/>
          <a:effectLst>
            <a:outerShdw blurRad="266700" dist="25400" dir="2700000" sx="104000" sy="104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46964199"/>
      </p:ext>
    </p:extLst>
  </p:cSld>
  <p:clrMapOvr>
    <a:masterClrMapping/>
  </p:clrMapOvr>
  <p:transition advClick="0"/>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3200" dirty="0" smtClean="0"/>
              <a:t>5.2 – Exam Styled Questions – Paper 1</a:t>
            </a:r>
            <a:endParaRPr lang="en-GB" sz="3200" b="1" dirty="0" smtClean="0"/>
          </a:p>
        </p:txBody>
      </p:sp>
      <p:sp>
        <p:nvSpPr>
          <p:cNvPr id="8" name="Rectangle 7"/>
          <p:cNvSpPr/>
          <p:nvPr/>
        </p:nvSpPr>
        <p:spPr>
          <a:xfrm>
            <a:off x="323849" y="1196752"/>
            <a:ext cx="8496623" cy="5155257"/>
          </a:xfrm>
          <a:prstGeom prst="rect">
            <a:avLst/>
          </a:prstGeom>
        </p:spPr>
        <p:txBody>
          <a:bodyPr wrap="square">
            <a:spAutoFit/>
          </a:bodyPr>
          <a:lstStyle/>
          <a:p>
            <a:pPr marL="285750" indent="-285750">
              <a:spcAft>
                <a:spcPts val="600"/>
              </a:spcAft>
              <a:buClr>
                <a:srgbClr val="00B050"/>
              </a:buClr>
              <a:buFont typeface="Wingdings 3" panose="05040102010807070707" pitchFamily="18" charset="2"/>
              <a:buChar char=""/>
            </a:pPr>
            <a:r>
              <a:rPr lang="en-US" sz="1900" dirty="0" smtClean="0"/>
              <a:t>Bartol manages a hotel. Most of the hotel bedrooms are occupied during the main tourist season, which lasts 7 months. The hotel’s main cash outflows are the same each month but food costs and some employee costs increase when there are more tourists. Bartol plans to have the hotel redecorated but he does not know whether the cost of this will mean the hotel exceeds its overdraft limit. The hotel’s bank account is overdrawn for several months each year.</a:t>
            </a:r>
          </a:p>
          <a:p>
            <a:pPr marL="625475" indent="-342900">
              <a:spcAft>
                <a:spcPts val="600"/>
              </a:spcAft>
              <a:buClr>
                <a:srgbClr val="00B050"/>
              </a:buClr>
              <a:buFont typeface="+mj-lt"/>
              <a:buAutoNum type="alphaLcParenR"/>
            </a:pPr>
            <a:r>
              <a:rPr lang="en-US" sz="1900" dirty="0" smtClean="0"/>
              <a:t>What is meant by Cash Outflows?	[2]</a:t>
            </a:r>
          </a:p>
          <a:p>
            <a:pPr marL="625475" indent="-342900">
              <a:spcAft>
                <a:spcPts val="600"/>
              </a:spcAft>
              <a:buClr>
                <a:srgbClr val="00B050"/>
              </a:buClr>
              <a:buFont typeface="+mj-lt"/>
              <a:buAutoNum type="alphaLcParenR"/>
            </a:pPr>
            <a:r>
              <a:rPr lang="en-US" sz="1900" dirty="0" smtClean="0"/>
              <a:t>Identify </a:t>
            </a:r>
            <a:r>
              <a:rPr lang="en-US" sz="1900" b="1" dirty="0" smtClean="0"/>
              <a:t>two </a:t>
            </a:r>
            <a:r>
              <a:rPr lang="en-US" sz="1900" dirty="0" smtClean="0"/>
              <a:t>likely Cash Outflows for Bartol’s hotel.	[2]</a:t>
            </a:r>
          </a:p>
          <a:p>
            <a:pPr marL="625475" indent="-342900">
              <a:spcAft>
                <a:spcPts val="600"/>
              </a:spcAft>
              <a:buClr>
                <a:srgbClr val="00B050"/>
              </a:buClr>
              <a:buFont typeface="+mj-lt"/>
              <a:buAutoNum type="alphaLcParenR"/>
            </a:pPr>
            <a:r>
              <a:rPr lang="en-US" sz="1900" dirty="0" smtClean="0"/>
              <a:t>Identify and explain</a:t>
            </a:r>
            <a:r>
              <a:rPr lang="en-US" sz="1900" b="1" dirty="0" smtClean="0"/>
              <a:t> two </a:t>
            </a:r>
            <a:r>
              <a:rPr lang="en-US" sz="1900" dirty="0" smtClean="0"/>
              <a:t>effects on Bartol’s hotel if he offers hotel guests credit on one month following a stay in the hotel.</a:t>
            </a:r>
            <a:r>
              <a:rPr lang="en-US" sz="1900" dirty="0"/>
              <a:t> 	</a:t>
            </a:r>
            <a:r>
              <a:rPr lang="en-US" sz="1900" dirty="0" smtClean="0"/>
              <a:t>[4]</a:t>
            </a:r>
          </a:p>
          <a:p>
            <a:pPr marL="625475" indent="-342900">
              <a:spcAft>
                <a:spcPts val="600"/>
              </a:spcAft>
              <a:buClr>
                <a:srgbClr val="00B050"/>
              </a:buClr>
              <a:buFont typeface="+mj-lt"/>
              <a:buAutoNum type="alphaLcParenR"/>
            </a:pPr>
            <a:r>
              <a:rPr lang="en-US" sz="1900" dirty="0"/>
              <a:t>Identify and explain</a:t>
            </a:r>
            <a:r>
              <a:rPr lang="en-US" sz="1900" b="1" dirty="0"/>
              <a:t> </a:t>
            </a:r>
            <a:r>
              <a:rPr lang="en-US" sz="1900" b="1" dirty="0" smtClean="0"/>
              <a:t>two </a:t>
            </a:r>
            <a:r>
              <a:rPr lang="en-US" sz="1900" dirty="0" smtClean="0"/>
              <a:t>likely benefits to Bartol of producing a cash flow forecast.</a:t>
            </a:r>
            <a:r>
              <a:rPr lang="en-US" sz="1900" dirty="0"/>
              <a:t> 	</a:t>
            </a:r>
            <a:r>
              <a:rPr lang="en-US" sz="1900" dirty="0" smtClean="0"/>
              <a:t>[6]</a:t>
            </a:r>
          </a:p>
          <a:p>
            <a:pPr marL="625475" indent="-342900">
              <a:spcAft>
                <a:spcPts val="600"/>
              </a:spcAft>
              <a:buClr>
                <a:srgbClr val="00B050"/>
              </a:buClr>
              <a:buFont typeface="+mj-lt"/>
              <a:buAutoNum type="alphaLcParenR"/>
            </a:pPr>
            <a:r>
              <a:rPr lang="en-US" sz="1900" dirty="0" smtClean="0"/>
              <a:t>Explain the advantages and disadvantages of any</a:t>
            </a:r>
            <a:r>
              <a:rPr lang="en-US" sz="1900" b="1" dirty="0" smtClean="0"/>
              <a:t> two </a:t>
            </a:r>
            <a:r>
              <a:rPr lang="en-US" sz="1900" dirty="0" smtClean="0"/>
              <a:t>ways in which Bartol could improve the cash flow position of the hotel. Which way would you advise him to use? Justify your answer.</a:t>
            </a:r>
            <a:r>
              <a:rPr lang="en-US" sz="1900" dirty="0"/>
              <a:t> 	</a:t>
            </a:r>
            <a:r>
              <a:rPr lang="en-US" sz="1900" dirty="0" smtClean="0"/>
              <a:t>[6]</a:t>
            </a:r>
            <a:endParaRPr lang="en-US" sz="1900" b="1" dirty="0" smtClean="0"/>
          </a:p>
        </p:txBody>
      </p:sp>
      <p:sp>
        <p:nvSpPr>
          <p:cNvPr id="6" name="Round Same Side Corner Rectangle 5">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282</a:t>
            </a:r>
            <a:endParaRPr lang="en-GB" sz="2000" b="1" dirty="0">
              <a:latin typeface="Arial" panose="020B0604020202020204" pitchFamily="34" charset="0"/>
              <a:cs typeface="Arial" panose="020B0604020202020204" pitchFamily="34" charset="0"/>
            </a:endParaRPr>
          </a:p>
        </p:txBody>
      </p:sp>
      <p:sp>
        <p:nvSpPr>
          <p:cNvPr id="5" name="TextBox 4">
            <a:hlinkClick r:id="rId3" action="ppaction://hlinkfile"/>
          </p:cNvPr>
          <p:cNvSpPr txBox="1"/>
          <p:nvPr/>
        </p:nvSpPr>
        <p:spPr>
          <a:xfrm>
            <a:off x="8473970" y="3140968"/>
            <a:ext cx="360040" cy="769441"/>
          </a:xfrm>
          <a:prstGeom prst="rect">
            <a:avLst/>
          </a:prstGeom>
          <a:noFill/>
        </p:spPr>
        <p:txBody>
          <a:bodyPr wrap="square" rtlCol="0">
            <a:spAutoFit/>
          </a:bodyPr>
          <a:lstStyle/>
          <a:p>
            <a:r>
              <a:rPr lang="en-US" sz="4400" dirty="0" smtClean="0">
                <a:solidFill>
                  <a:srgbClr val="FF0000"/>
                </a:solidFill>
              </a:rPr>
              <a:t>?</a:t>
            </a:r>
            <a:endParaRPr lang="en-GB" dirty="0">
              <a:solidFill>
                <a:srgbClr val="FF0000"/>
              </a:solidFill>
            </a:endParaRPr>
          </a:p>
        </p:txBody>
      </p:sp>
    </p:spTree>
    <p:extLst>
      <p:ext uri="{BB962C8B-B14F-4D97-AF65-F5344CB8AC3E}">
        <p14:creationId xmlns:p14="http://schemas.microsoft.com/office/powerpoint/2010/main" val="530694537"/>
      </p:ext>
    </p:extLst>
  </p:cSld>
  <p:clrMapOvr>
    <a:masterClrMapping/>
  </p:clrMapOvr>
  <p:transition advClick="0"/>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3200" dirty="0" smtClean="0"/>
              <a:t>5.2 – Exam Styled Questions – Paper 1</a:t>
            </a:r>
            <a:endParaRPr lang="en-GB" sz="3200" b="1" dirty="0" smtClean="0"/>
          </a:p>
        </p:txBody>
      </p:sp>
      <p:sp>
        <p:nvSpPr>
          <p:cNvPr id="8" name="Rectangle 7"/>
          <p:cNvSpPr/>
          <p:nvPr/>
        </p:nvSpPr>
        <p:spPr>
          <a:xfrm>
            <a:off x="323849" y="1196752"/>
            <a:ext cx="8496623" cy="5155257"/>
          </a:xfrm>
          <a:prstGeom prst="rect">
            <a:avLst/>
          </a:prstGeom>
        </p:spPr>
        <p:txBody>
          <a:bodyPr wrap="square">
            <a:spAutoFit/>
          </a:bodyPr>
          <a:lstStyle/>
          <a:p>
            <a:pPr marL="285750" indent="-285750">
              <a:spcAft>
                <a:spcPts val="600"/>
              </a:spcAft>
              <a:buClr>
                <a:srgbClr val="00B050"/>
              </a:buClr>
              <a:buFont typeface="Wingdings 3" panose="05040102010807070707" pitchFamily="18" charset="2"/>
              <a:buChar char=""/>
            </a:pPr>
            <a:r>
              <a:rPr lang="en-US" sz="1900" dirty="0" smtClean="0"/>
              <a:t>Adel’s Manufacturing produces wheels for cars. It holds high inventory levels so that one-off orders from major car manufacturers can be satisfied quickly. The world’s big car manufacturers demand long credit periods from their suppliers of 3 months. Adel has prepared the following cash flow forecast for the next 3 months.</a:t>
            </a:r>
          </a:p>
          <a:p>
            <a:pPr marL="625475" indent="-342900">
              <a:spcAft>
                <a:spcPts val="600"/>
              </a:spcAft>
              <a:buClr>
                <a:srgbClr val="00B050"/>
              </a:buClr>
              <a:buFont typeface="+mj-lt"/>
              <a:buAutoNum type="alphaLcParenR"/>
            </a:pPr>
            <a:r>
              <a:rPr lang="en-US" sz="1900" dirty="0" smtClean="0"/>
              <a:t>What is meant by ‘Net Cash Flow’?	[2]</a:t>
            </a:r>
          </a:p>
          <a:p>
            <a:pPr marL="625475" indent="-342900">
              <a:spcAft>
                <a:spcPts val="600"/>
              </a:spcAft>
              <a:buClr>
                <a:srgbClr val="00B050"/>
              </a:buClr>
              <a:buFont typeface="+mj-lt"/>
              <a:buAutoNum type="alphaLcParenR"/>
            </a:pPr>
            <a:r>
              <a:rPr lang="en-US" sz="1900" dirty="0" smtClean="0"/>
              <a:t>Identify </a:t>
            </a:r>
            <a:r>
              <a:rPr lang="en-US" sz="1900" b="1" dirty="0" smtClean="0"/>
              <a:t>two</a:t>
            </a:r>
            <a:r>
              <a:rPr lang="en-US" sz="1900" dirty="0" smtClean="0"/>
              <a:t> reasons why Adel’s Manufacturing needs high amounts of cash or working capital.	[2]</a:t>
            </a:r>
          </a:p>
          <a:p>
            <a:pPr marL="625475" indent="-342900">
              <a:spcAft>
                <a:spcPts val="600"/>
              </a:spcAft>
              <a:buClr>
                <a:srgbClr val="00B050"/>
              </a:buClr>
              <a:buFont typeface="+mj-lt"/>
              <a:buAutoNum type="alphaLcParenR"/>
            </a:pPr>
            <a:r>
              <a:rPr lang="en-US" sz="1900" dirty="0" smtClean="0"/>
              <a:t>Calculate the values for X and Y in the Cash Flow Forecast. Show your working.	[4]</a:t>
            </a:r>
          </a:p>
          <a:p>
            <a:pPr marL="625475" indent="-342900">
              <a:spcAft>
                <a:spcPts val="600"/>
              </a:spcAft>
              <a:buClr>
                <a:srgbClr val="00B050"/>
              </a:buClr>
              <a:buFont typeface="+mj-lt"/>
              <a:buAutoNum type="alphaLcParenR"/>
            </a:pPr>
            <a:r>
              <a:rPr lang="en-US" sz="1900" dirty="0" smtClean="0"/>
              <a:t>Amend the cash flow forecast for July assuming cash from debtors and material costs are going to be 10% higher than originally forecast. Show your working.	[6]</a:t>
            </a:r>
          </a:p>
          <a:p>
            <a:pPr marL="625475" indent="-342900">
              <a:spcAft>
                <a:spcPts val="600"/>
              </a:spcAft>
              <a:buClr>
                <a:srgbClr val="00B050"/>
              </a:buClr>
              <a:buFont typeface="+mj-lt"/>
              <a:buAutoNum type="alphaLcParenR"/>
            </a:pPr>
            <a:r>
              <a:rPr lang="en-US" sz="1900" dirty="0" smtClean="0"/>
              <a:t>Using the cash flow forecast, advise Adel Manufacturing on the best ways for the business to reduce its bank overdraft (negative closing balance) Justify your advice.	[6]</a:t>
            </a:r>
          </a:p>
        </p:txBody>
      </p:sp>
      <p:sp>
        <p:nvSpPr>
          <p:cNvPr id="6" name="Round Same Side Corner Rectangle 5">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282</a:t>
            </a:r>
            <a:endParaRPr lang="en-GB" sz="2000" b="1" dirty="0">
              <a:latin typeface="Arial" panose="020B0604020202020204" pitchFamily="34" charset="0"/>
              <a:cs typeface="Arial" panose="020B0604020202020204" pitchFamily="34" charset="0"/>
            </a:endParaRPr>
          </a:p>
        </p:txBody>
      </p:sp>
      <p:sp>
        <p:nvSpPr>
          <p:cNvPr id="7" name="TextBox 6">
            <a:hlinkClick r:id="rId3" action="ppaction://hlinkfile"/>
          </p:cNvPr>
          <p:cNvSpPr txBox="1"/>
          <p:nvPr/>
        </p:nvSpPr>
        <p:spPr>
          <a:xfrm>
            <a:off x="8460432" y="2443535"/>
            <a:ext cx="360040" cy="769441"/>
          </a:xfrm>
          <a:prstGeom prst="rect">
            <a:avLst/>
          </a:prstGeom>
          <a:noFill/>
        </p:spPr>
        <p:txBody>
          <a:bodyPr wrap="square" rtlCol="0">
            <a:spAutoFit/>
          </a:bodyPr>
          <a:lstStyle/>
          <a:p>
            <a:r>
              <a:rPr lang="en-US" sz="4400" dirty="0" smtClean="0">
                <a:solidFill>
                  <a:srgbClr val="FF0000"/>
                </a:solidFill>
              </a:rPr>
              <a:t>?</a:t>
            </a:r>
            <a:endParaRPr lang="en-GB" dirty="0">
              <a:solidFill>
                <a:srgbClr val="FF0000"/>
              </a:solidFill>
            </a:endParaRPr>
          </a:p>
        </p:txBody>
      </p:sp>
    </p:spTree>
    <p:extLst>
      <p:ext uri="{BB962C8B-B14F-4D97-AF65-F5344CB8AC3E}">
        <p14:creationId xmlns:p14="http://schemas.microsoft.com/office/powerpoint/2010/main" val="145003444"/>
      </p:ext>
    </p:extLst>
  </p:cSld>
  <p:clrMapOvr>
    <a:masterClrMapping/>
  </p:clrMapOvr>
  <p:transition advClick="0"/>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3600" dirty="0"/>
              <a:t>5.2 – Exam Styled Questions – Paper 1</a:t>
            </a:r>
            <a:endParaRPr lang="en-GB" sz="3200" b="1" dirty="0" smtClean="0"/>
          </a:p>
        </p:txBody>
      </p:sp>
      <p:sp>
        <p:nvSpPr>
          <p:cNvPr id="8" name="Rectangle 7"/>
          <p:cNvSpPr/>
          <p:nvPr/>
        </p:nvSpPr>
        <p:spPr>
          <a:xfrm>
            <a:off x="323849" y="1124744"/>
            <a:ext cx="8496623" cy="307777"/>
          </a:xfrm>
          <a:prstGeom prst="rect">
            <a:avLst/>
          </a:prstGeom>
        </p:spPr>
        <p:txBody>
          <a:bodyPr wrap="square">
            <a:spAutoFit/>
          </a:bodyPr>
          <a:lstStyle/>
          <a:p>
            <a:pPr marL="285750" indent="-285750">
              <a:spcAft>
                <a:spcPts val="600"/>
              </a:spcAft>
              <a:buClr>
                <a:srgbClr val="00B050"/>
              </a:buClr>
              <a:buFont typeface="Wingdings 3" panose="05040102010807070707" pitchFamily="18" charset="2"/>
              <a:buChar char=""/>
            </a:pPr>
            <a:r>
              <a:rPr lang="en-US" sz="1400" dirty="0" smtClean="0"/>
              <a:t>Cash flow forecast for </a:t>
            </a:r>
            <a:r>
              <a:rPr lang="en-US" sz="1400" dirty="0"/>
              <a:t>Flowers Park </a:t>
            </a:r>
            <a:r>
              <a:rPr lang="en-US" sz="1400" dirty="0" smtClean="0"/>
              <a:t>Supplies 2015/16. All figures in brackets are negative.</a:t>
            </a:r>
          </a:p>
        </p:txBody>
      </p:sp>
      <p:sp>
        <p:nvSpPr>
          <p:cNvPr id="6" name="Round Same Side Corner Rectangle 5">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282</a:t>
            </a:r>
            <a:endParaRPr lang="en-GB" sz="2000" b="1" dirty="0">
              <a:latin typeface="Arial" panose="020B0604020202020204" pitchFamily="34" charset="0"/>
              <a:cs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3240581995"/>
              </p:ext>
            </p:extLst>
          </p:nvPr>
        </p:nvGraphicFramePr>
        <p:xfrm>
          <a:off x="323850" y="1412776"/>
          <a:ext cx="8424613" cy="5151120"/>
        </p:xfrm>
        <a:graphic>
          <a:graphicData uri="http://schemas.openxmlformats.org/drawingml/2006/table">
            <a:tbl>
              <a:tblPr firstRow="1" bandRow="1">
                <a:tableStyleId>{5C22544A-7EE6-4342-B048-85BDC9FD1C3A}</a:tableStyleId>
              </a:tblPr>
              <a:tblGrid>
                <a:gridCol w="3913201"/>
                <a:gridCol w="1503806"/>
                <a:gridCol w="1691780"/>
                <a:gridCol w="1315826"/>
              </a:tblGrid>
              <a:tr h="196577">
                <a:tc>
                  <a:txBody>
                    <a:bodyPr/>
                    <a:lstStyle/>
                    <a:p>
                      <a:endParaRPr lang="en-GB" sz="2000" dirty="0">
                        <a:latin typeface="Arial" panose="020B0604020202020204" pitchFamily="34" charset="0"/>
                        <a:cs typeface="Arial" panose="020B0604020202020204" pitchFamily="34" charset="0"/>
                      </a:endParaRPr>
                    </a:p>
                  </a:txBody>
                  <a:tcPr/>
                </a:tc>
                <a:tc>
                  <a:txBody>
                    <a:bodyPr/>
                    <a:lstStyle/>
                    <a:p>
                      <a:pPr algn="ctr"/>
                      <a:r>
                        <a:rPr lang="en-US" sz="2000" dirty="0" smtClean="0">
                          <a:latin typeface="Arial" panose="020B0604020202020204" pitchFamily="34" charset="0"/>
                          <a:cs typeface="Arial" panose="020B0604020202020204" pitchFamily="34" charset="0"/>
                        </a:rPr>
                        <a:t>June</a:t>
                      </a:r>
                      <a:endParaRPr lang="en-GB" sz="2000" dirty="0">
                        <a:latin typeface="Arial" panose="020B0604020202020204" pitchFamily="34" charset="0"/>
                        <a:cs typeface="Arial" panose="020B0604020202020204" pitchFamily="34" charset="0"/>
                      </a:endParaRPr>
                    </a:p>
                  </a:txBody>
                  <a:tcPr/>
                </a:tc>
                <a:tc>
                  <a:txBody>
                    <a:bodyPr/>
                    <a:lstStyle/>
                    <a:p>
                      <a:pPr algn="ctr"/>
                      <a:r>
                        <a:rPr lang="en-US" sz="2000" dirty="0" smtClean="0">
                          <a:latin typeface="Arial" panose="020B0604020202020204" pitchFamily="34" charset="0"/>
                          <a:cs typeface="Arial" panose="020B0604020202020204" pitchFamily="34" charset="0"/>
                        </a:rPr>
                        <a:t>July</a:t>
                      </a:r>
                      <a:endParaRPr lang="en-GB" sz="2000" dirty="0">
                        <a:latin typeface="Arial" panose="020B0604020202020204" pitchFamily="34" charset="0"/>
                        <a:cs typeface="Arial" panose="020B0604020202020204" pitchFamily="34" charset="0"/>
                      </a:endParaRPr>
                    </a:p>
                  </a:txBody>
                  <a:tcPr/>
                </a:tc>
                <a:tc>
                  <a:txBody>
                    <a:bodyPr/>
                    <a:lstStyle/>
                    <a:p>
                      <a:pPr algn="ctr"/>
                      <a:r>
                        <a:rPr lang="en-US" sz="2000" dirty="0" smtClean="0">
                          <a:latin typeface="Arial" panose="020B0604020202020204" pitchFamily="34" charset="0"/>
                          <a:cs typeface="Arial" panose="020B0604020202020204" pitchFamily="34" charset="0"/>
                        </a:rPr>
                        <a:t>August</a:t>
                      </a:r>
                      <a:endParaRPr lang="en-GB" sz="2000" dirty="0">
                        <a:latin typeface="Arial" panose="020B0604020202020204" pitchFamily="34" charset="0"/>
                        <a:cs typeface="Arial" panose="020B0604020202020204" pitchFamily="34" charset="0"/>
                      </a:endParaRPr>
                    </a:p>
                  </a:txBody>
                  <a:tcPr/>
                </a:tc>
              </a:tr>
              <a:tr h="196577">
                <a:tc>
                  <a:txBody>
                    <a:bodyPr/>
                    <a:lstStyle/>
                    <a:p>
                      <a:r>
                        <a:rPr lang="en-US" sz="2000" b="1" dirty="0" smtClean="0">
                          <a:latin typeface="Arial" panose="020B0604020202020204" pitchFamily="34" charset="0"/>
                          <a:cs typeface="Arial" panose="020B0604020202020204" pitchFamily="34" charset="0"/>
                        </a:rPr>
                        <a:t>Cash Inflows</a:t>
                      </a:r>
                      <a:endParaRPr lang="en-GB" sz="2000" b="1" dirty="0">
                        <a:latin typeface="Arial" panose="020B0604020202020204" pitchFamily="34" charset="0"/>
                        <a:cs typeface="Arial" panose="020B0604020202020204" pitchFamily="34" charset="0"/>
                      </a:endParaRPr>
                    </a:p>
                  </a:txBody>
                  <a:tcPr/>
                </a:tc>
                <a:tc>
                  <a:txBody>
                    <a:bodyPr/>
                    <a:lstStyle/>
                    <a:p>
                      <a:pPr algn="ctr"/>
                      <a:endParaRPr lang="en-GB" sz="2000" dirty="0">
                        <a:latin typeface="Arial" panose="020B0604020202020204" pitchFamily="34" charset="0"/>
                        <a:cs typeface="Arial" panose="020B0604020202020204" pitchFamily="34" charset="0"/>
                      </a:endParaRPr>
                    </a:p>
                  </a:txBody>
                  <a:tcPr/>
                </a:tc>
                <a:tc>
                  <a:txBody>
                    <a:bodyPr/>
                    <a:lstStyle/>
                    <a:p>
                      <a:pPr algn="ctr"/>
                      <a:endParaRPr lang="en-GB" sz="2000" dirty="0">
                        <a:latin typeface="Arial" panose="020B0604020202020204" pitchFamily="34" charset="0"/>
                        <a:cs typeface="Arial" panose="020B0604020202020204" pitchFamily="34" charset="0"/>
                      </a:endParaRPr>
                    </a:p>
                  </a:txBody>
                  <a:tcPr/>
                </a:tc>
                <a:tc>
                  <a:txBody>
                    <a:bodyPr/>
                    <a:lstStyle/>
                    <a:p>
                      <a:pPr algn="ctr"/>
                      <a:endParaRPr lang="en-GB" sz="2000" dirty="0">
                        <a:latin typeface="Arial" panose="020B0604020202020204" pitchFamily="34" charset="0"/>
                        <a:cs typeface="Arial" panose="020B0604020202020204" pitchFamily="34" charset="0"/>
                      </a:endParaRPr>
                    </a:p>
                  </a:txBody>
                  <a:tcPr/>
                </a:tc>
              </a:tr>
              <a:tr h="196577">
                <a:tc>
                  <a:txBody>
                    <a:bodyPr/>
                    <a:lstStyle/>
                    <a:p>
                      <a:r>
                        <a:rPr lang="en-US" sz="2000" b="0" dirty="0" smtClean="0">
                          <a:latin typeface="Arial" panose="020B0604020202020204" pitchFamily="34" charset="0"/>
                          <a:cs typeface="Arial" panose="020B0604020202020204" pitchFamily="34" charset="0"/>
                        </a:rPr>
                        <a:t>Cash from</a:t>
                      </a:r>
                      <a:r>
                        <a:rPr lang="en-US" sz="2000" b="0" baseline="0" dirty="0" smtClean="0">
                          <a:latin typeface="Arial" panose="020B0604020202020204" pitchFamily="34" charset="0"/>
                          <a:cs typeface="Arial" panose="020B0604020202020204" pitchFamily="34" charset="0"/>
                        </a:rPr>
                        <a:t> Creditor payments</a:t>
                      </a:r>
                      <a:endParaRPr lang="en-GB" sz="2000" b="0" dirty="0">
                        <a:latin typeface="Arial" panose="020B0604020202020204" pitchFamily="34" charset="0"/>
                        <a:cs typeface="Arial" panose="020B0604020202020204" pitchFamily="34" charset="0"/>
                      </a:endParaRPr>
                    </a:p>
                  </a:txBody>
                  <a:tcPr/>
                </a:tc>
                <a:tc>
                  <a:txBody>
                    <a:bodyPr/>
                    <a:lstStyle/>
                    <a:p>
                      <a:pPr algn="ctr"/>
                      <a:r>
                        <a:rPr lang="en-US" sz="2000" dirty="0" smtClean="0">
                          <a:latin typeface="Arial" panose="020B0604020202020204" pitchFamily="34" charset="0"/>
                          <a:cs typeface="Arial" panose="020B0604020202020204" pitchFamily="34" charset="0"/>
                        </a:rPr>
                        <a:t>550</a:t>
                      </a:r>
                      <a:endParaRPr lang="en-GB" sz="2000" dirty="0">
                        <a:latin typeface="Arial" panose="020B0604020202020204" pitchFamily="34" charset="0"/>
                        <a:cs typeface="Arial" panose="020B0604020202020204" pitchFamily="34" charset="0"/>
                      </a:endParaRPr>
                    </a:p>
                  </a:txBody>
                  <a:tcPr/>
                </a:tc>
                <a:tc>
                  <a:txBody>
                    <a:bodyPr/>
                    <a:lstStyle/>
                    <a:p>
                      <a:pPr algn="ctr"/>
                      <a:r>
                        <a:rPr lang="en-US" sz="2000" dirty="0" smtClean="0">
                          <a:latin typeface="Arial" panose="020B0604020202020204" pitchFamily="34" charset="0"/>
                          <a:cs typeface="Arial" panose="020B0604020202020204" pitchFamily="34" charset="0"/>
                        </a:rPr>
                        <a:t>475</a:t>
                      </a:r>
                      <a:endParaRPr lang="en-GB" sz="2000" dirty="0">
                        <a:latin typeface="Arial" panose="020B0604020202020204" pitchFamily="34" charset="0"/>
                        <a:cs typeface="Arial" panose="020B0604020202020204" pitchFamily="34" charset="0"/>
                      </a:endParaRPr>
                    </a:p>
                  </a:txBody>
                  <a:tcPr/>
                </a:tc>
                <a:tc>
                  <a:txBody>
                    <a:bodyPr/>
                    <a:lstStyle/>
                    <a:p>
                      <a:pPr algn="ctr"/>
                      <a:r>
                        <a:rPr lang="en-US" sz="2000" dirty="0" smtClean="0">
                          <a:latin typeface="Arial" panose="020B0604020202020204" pitchFamily="34" charset="0"/>
                          <a:cs typeface="Arial" panose="020B0604020202020204" pitchFamily="34" charset="0"/>
                        </a:rPr>
                        <a:t>545</a:t>
                      </a:r>
                      <a:endParaRPr lang="en-GB" sz="2000" dirty="0">
                        <a:latin typeface="Arial" panose="020B0604020202020204" pitchFamily="34" charset="0"/>
                        <a:cs typeface="Arial" panose="020B0604020202020204" pitchFamily="34" charset="0"/>
                      </a:endParaRPr>
                    </a:p>
                  </a:txBody>
                  <a:tcPr/>
                </a:tc>
              </a:tr>
              <a:tr h="196577">
                <a:tc>
                  <a:txBody>
                    <a:bodyPr/>
                    <a:lstStyle/>
                    <a:p>
                      <a:r>
                        <a:rPr lang="en-US" sz="2000" b="0" dirty="0" smtClean="0">
                          <a:latin typeface="Arial" panose="020B0604020202020204" pitchFamily="34" charset="0"/>
                          <a:cs typeface="Arial" panose="020B0604020202020204" pitchFamily="34" charset="0"/>
                        </a:rPr>
                        <a:t>Sale of old equipment</a:t>
                      </a:r>
                      <a:endParaRPr lang="en-GB" sz="2000" b="0" dirty="0">
                        <a:latin typeface="Arial" panose="020B0604020202020204" pitchFamily="34" charset="0"/>
                        <a:cs typeface="Arial" panose="020B0604020202020204" pitchFamily="34" charset="0"/>
                      </a:endParaRPr>
                    </a:p>
                  </a:txBody>
                  <a:tcPr/>
                </a:tc>
                <a:tc>
                  <a:txBody>
                    <a:bodyPr/>
                    <a:lstStyle/>
                    <a:p>
                      <a:pPr algn="ctr"/>
                      <a:r>
                        <a:rPr lang="en-US" sz="2000" dirty="0" smtClean="0">
                          <a:latin typeface="Arial" panose="020B0604020202020204" pitchFamily="34" charset="0"/>
                          <a:cs typeface="Arial" panose="020B0604020202020204" pitchFamily="34" charset="0"/>
                        </a:rPr>
                        <a:t>0</a:t>
                      </a:r>
                      <a:endParaRPr lang="en-GB" sz="2000" dirty="0">
                        <a:latin typeface="Arial" panose="020B0604020202020204" pitchFamily="34" charset="0"/>
                        <a:cs typeface="Arial" panose="020B0604020202020204" pitchFamily="34" charset="0"/>
                      </a:endParaRPr>
                    </a:p>
                  </a:txBody>
                  <a:tcPr/>
                </a:tc>
                <a:tc>
                  <a:txBody>
                    <a:bodyPr/>
                    <a:lstStyle/>
                    <a:p>
                      <a:pPr algn="ctr"/>
                      <a:r>
                        <a:rPr lang="en-US" sz="2000" dirty="0" smtClean="0">
                          <a:latin typeface="Arial" panose="020B0604020202020204" pitchFamily="34" charset="0"/>
                          <a:cs typeface="Arial" panose="020B0604020202020204" pitchFamily="34" charset="0"/>
                        </a:rPr>
                        <a:t>0</a:t>
                      </a:r>
                      <a:endParaRPr lang="en-GB" sz="2000" dirty="0">
                        <a:latin typeface="Arial" panose="020B0604020202020204" pitchFamily="34" charset="0"/>
                        <a:cs typeface="Arial" panose="020B0604020202020204" pitchFamily="34" charset="0"/>
                      </a:endParaRPr>
                    </a:p>
                  </a:txBody>
                  <a:tcPr/>
                </a:tc>
                <a:tc>
                  <a:txBody>
                    <a:bodyPr/>
                    <a:lstStyle/>
                    <a:p>
                      <a:pPr algn="ctr"/>
                      <a:r>
                        <a:rPr lang="en-US" sz="2000" dirty="0" smtClean="0">
                          <a:latin typeface="Arial" panose="020B0604020202020204" pitchFamily="34" charset="0"/>
                          <a:cs typeface="Arial" panose="020B0604020202020204" pitchFamily="34" charset="0"/>
                        </a:rPr>
                        <a:t>50</a:t>
                      </a:r>
                      <a:endParaRPr lang="en-GB" sz="2000" dirty="0">
                        <a:latin typeface="Arial" panose="020B0604020202020204" pitchFamily="34" charset="0"/>
                        <a:cs typeface="Arial" panose="020B0604020202020204" pitchFamily="34" charset="0"/>
                      </a:endParaRPr>
                    </a:p>
                  </a:txBody>
                  <a:tcPr/>
                </a:tc>
              </a:tr>
              <a:tr h="196577">
                <a:tc>
                  <a:txBody>
                    <a:bodyPr/>
                    <a:lstStyle/>
                    <a:p>
                      <a:r>
                        <a:rPr lang="en-US" sz="2000" b="1" dirty="0" smtClean="0">
                          <a:latin typeface="Arial" panose="020B0604020202020204" pitchFamily="34" charset="0"/>
                          <a:cs typeface="Arial" panose="020B0604020202020204" pitchFamily="34" charset="0"/>
                        </a:rPr>
                        <a:t>Total Cash In</a:t>
                      </a:r>
                      <a:endParaRPr lang="en-GB" sz="2000" b="1" dirty="0">
                        <a:latin typeface="Arial" panose="020B0604020202020204" pitchFamily="34" charset="0"/>
                        <a:cs typeface="Arial" panose="020B0604020202020204" pitchFamily="34" charset="0"/>
                      </a:endParaRPr>
                    </a:p>
                  </a:txBody>
                  <a:tcPr/>
                </a:tc>
                <a:tc>
                  <a:txBody>
                    <a:bodyPr/>
                    <a:lstStyle/>
                    <a:p>
                      <a:pPr algn="ctr"/>
                      <a:r>
                        <a:rPr lang="en-US" sz="2000" dirty="0" smtClean="0">
                          <a:latin typeface="Arial" panose="020B0604020202020204" pitchFamily="34" charset="0"/>
                          <a:cs typeface="Arial" panose="020B0604020202020204" pitchFamily="34" charset="0"/>
                        </a:rPr>
                        <a:t>550</a:t>
                      </a:r>
                      <a:endParaRPr lang="en-GB" sz="2000" dirty="0">
                        <a:latin typeface="Arial" panose="020B0604020202020204" pitchFamily="34" charset="0"/>
                        <a:cs typeface="Arial" panose="020B0604020202020204" pitchFamily="34" charset="0"/>
                      </a:endParaRPr>
                    </a:p>
                  </a:txBody>
                  <a:tcPr/>
                </a:tc>
                <a:tc>
                  <a:txBody>
                    <a:bodyPr/>
                    <a:lstStyle/>
                    <a:p>
                      <a:pPr algn="ctr"/>
                      <a:r>
                        <a:rPr lang="en-US" sz="2000" dirty="0" smtClean="0">
                          <a:latin typeface="Arial" panose="020B0604020202020204" pitchFamily="34" charset="0"/>
                          <a:cs typeface="Arial" panose="020B0604020202020204" pitchFamily="34" charset="0"/>
                        </a:rPr>
                        <a:t>475</a:t>
                      </a:r>
                      <a:endParaRPr lang="en-GB" sz="2000" dirty="0">
                        <a:latin typeface="Arial" panose="020B0604020202020204" pitchFamily="34" charset="0"/>
                        <a:cs typeface="Arial" panose="020B0604020202020204" pitchFamily="34" charset="0"/>
                      </a:endParaRPr>
                    </a:p>
                  </a:txBody>
                  <a:tcPr/>
                </a:tc>
                <a:tc>
                  <a:txBody>
                    <a:bodyPr/>
                    <a:lstStyle/>
                    <a:p>
                      <a:pPr algn="ctr"/>
                      <a:r>
                        <a:rPr lang="en-US" sz="2000" dirty="0" smtClean="0">
                          <a:latin typeface="Arial" panose="020B0604020202020204" pitchFamily="34" charset="0"/>
                          <a:cs typeface="Arial" panose="020B0604020202020204" pitchFamily="34" charset="0"/>
                        </a:rPr>
                        <a:t>595</a:t>
                      </a:r>
                      <a:endParaRPr lang="en-GB" sz="2000" dirty="0">
                        <a:latin typeface="Arial" panose="020B0604020202020204" pitchFamily="34" charset="0"/>
                        <a:cs typeface="Arial" panose="020B0604020202020204" pitchFamily="34" charset="0"/>
                      </a:endParaRPr>
                    </a:p>
                  </a:txBody>
                  <a:tcPr/>
                </a:tc>
              </a:tr>
              <a:tr h="196577">
                <a:tc>
                  <a:txBody>
                    <a:bodyPr/>
                    <a:lstStyle/>
                    <a:p>
                      <a:r>
                        <a:rPr lang="en-US" sz="2000" dirty="0" smtClean="0">
                          <a:latin typeface="Arial" panose="020B0604020202020204" pitchFamily="34" charset="0"/>
                          <a:cs typeface="Arial" panose="020B0604020202020204" pitchFamily="34" charset="0"/>
                        </a:rPr>
                        <a:t>Materials purchased</a:t>
                      </a:r>
                      <a:endParaRPr lang="en-GB" sz="2000" dirty="0">
                        <a:latin typeface="Arial" panose="020B0604020202020204" pitchFamily="34" charset="0"/>
                        <a:cs typeface="Arial" panose="020B0604020202020204" pitchFamily="34" charset="0"/>
                      </a:endParaRPr>
                    </a:p>
                  </a:txBody>
                  <a:tcPr/>
                </a:tc>
                <a:tc>
                  <a:txBody>
                    <a:bodyPr/>
                    <a:lstStyle/>
                    <a:p>
                      <a:pPr algn="ctr"/>
                      <a:endParaRPr lang="en-GB" sz="2000" dirty="0">
                        <a:latin typeface="Arial" panose="020B0604020202020204" pitchFamily="34" charset="0"/>
                        <a:cs typeface="Arial" panose="020B0604020202020204" pitchFamily="34" charset="0"/>
                      </a:endParaRPr>
                    </a:p>
                  </a:txBody>
                  <a:tcPr/>
                </a:tc>
                <a:tc>
                  <a:txBody>
                    <a:bodyPr/>
                    <a:lstStyle/>
                    <a:p>
                      <a:pPr algn="ctr"/>
                      <a:endParaRPr lang="en-GB" sz="2000" dirty="0">
                        <a:latin typeface="Arial" panose="020B0604020202020204" pitchFamily="34" charset="0"/>
                        <a:cs typeface="Arial" panose="020B0604020202020204" pitchFamily="34" charset="0"/>
                      </a:endParaRPr>
                    </a:p>
                  </a:txBody>
                  <a:tcPr/>
                </a:tc>
                <a:tc>
                  <a:txBody>
                    <a:bodyPr/>
                    <a:lstStyle/>
                    <a:p>
                      <a:pPr algn="ctr"/>
                      <a:endParaRPr lang="en-GB" sz="2000" dirty="0">
                        <a:latin typeface="Arial" panose="020B0604020202020204" pitchFamily="34" charset="0"/>
                        <a:cs typeface="Arial" panose="020B0604020202020204" pitchFamily="34" charset="0"/>
                      </a:endParaRPr>
                    </a:p>
                  </a:txBody>
                  <a:tcPr/>
                </a:tc>
              </a:tr>
              <a:tr h="196577">
                <a:tc>
                  <a:txBody>
                    <a:bodyPr/>
                    <a:lstStyle/>
                    <a:p>
                      <a:r>
                        <a:rPr lang="en-US" sz="2000" dirty="0" smtClean="0">
                          <a:latin typeface="Arial" panose="020B0604020202020204" pitchFamily="34" charset="0"/>
                          <a:cs typeface="Arial" panose="020B0604020202020204" pitchFamily="34" charset="0"/>
                        </a:rPr>
                        <a:t>Employee</a:t>
                      </a:r>
                      <a:r>
                        <a:rPr lang="en-US" sz="2000" baseline="0" dirty="0" smtClean="0">
                          <a:latin typeface="Arial" panose="020B0604020202020204" pitchFamily="34" charset="0"/>
                          <a:cs typeface="Arial" panose="020B0604020202020204" pitchFamily="34" charset="0"/>
                        </a:rPr>
                        <a:t> costs</a:t>
                      </a:r>
                      <a:endParaRPr lang="en-GB" sz="2000" dirty="0">
                        <a:latin typeface="Arial" panose="020B0604020202020204" pitchFamily="34" charset="0"/>
                        <a:cs typeface="Arial" panose="020B0604020202020204" pitchFamily="34" charset="0"/>
                      </a:endParaRPr>
                    </a:p>
                  </a:txBody>
                  <a:tcPr/>
                </a:tc>
                <a:tc>
                  <a:txBody>
                    <a:bodyPr/>
                    <a:lstStyle/>
                    <a:p>
                      <a:pPr algn="ctr"/>
                      <a:r>
                        <a:rPr lang="en-US" sz="2000" dirty="0" smtClean="0">
                          <a:latin typeface="Arial" panose="020B0604020202020204" pitchFamily="34" charset="0"/>
                          <a:cs typeface="Arial" panose="020B0604020202020204" pitchFamily="34" charset="0"/>
                        </a:rPr>
                        <a:t>160</a:t>
                      </a:r>
                      <a:endParaRPr lang="en-GB" sz="2000" dirty="0">
                        <a:latin typeface="Arial" panose="020B0604020202020204" pitchFamily="34" charset="0"/>
                        <a:cs typeface="Arial" panose="020B0604020202020204" pitchFamily="34" charset="0"/>
                      </a:endParaRPr>
                    </a:p>
                  </a:txBody>
                  <a:tcPr/>
                </a:tc>
                <a:tc>
                  <a:txBody>
                    <a:bodyPr/>
                    <a:lstStyle/>
                    <a:p>
                      <a:pPr algn="ctr"/>
                      <a:r>
                        <a:rPr lang="en-US" sz="2000" dirty="0" smtClean="0">
                          <a:latin typeface="Arial" panose="020B0604020202020204" pitchFamily="34" charset="0"/>
                          <a:cs typeface="Arial" panose="020B0604020202020204" pitchFamily="34" charset="0"/>
                        </a:rPr>
                        <a:t>175</a:t>
                      </a:r>
                      <a:endParaRPr lang="en-GB" sz="2000" dirty="0">
                        <a:latin typeface="Arial" panose="020B0604020202020204" pitchFamily="34" charset="0"/>
                        <a:cs typeface="Arial" panose="020B0604020202020204" pitchFamily="34" charset="0"/>
                      </a:endParaRPr>
                    </a:p>
                  </a:txBody>
                  <a:tcPr/>
                </a:tc>
                <a:tc>
                  <a:txBody>
                    <a:bodyPr/>
                    <a:lstStyle/>
                    <a:p>
                      <a:pPr algn="ctr"/>
                      <a:r>
                        <a:rPr lang="en-US" sz="2000" dirty="0" smtClean="0">
                          <a:latin typeface="Arial" panose="020B0604020202020204" pitchFamily="34" charset="0"/>
                          <a:cs typeface="Arial" panose="020B0604020202020204" pitchFamily="34" charset="0"/>
                        </a:rPr>
                        <a:t>170</a:t>
                      </a:r>
                      <a:endParaRPr lang="en-GB" sz="2000" dirty="0">
                        <a:latin typeface="Arial" panose="020B0604020202020204" pitchFamily="34" charset="0"/>
                        <a:cs typeface="Arial" panose="020B0604020202020204" pitchFamily="34" charset="0"/>
                      </a:endParaRPr>
                    </a:p>
                  </a:txBody>
                  <a:tcPr/>
                </a:tc>
              </a:tr>
              <a:tr h="196577">
                <a:tc>
                  <a:txBody>
                    <a:bodyPr/>
                    <a:lstStyle/>
                    <a:p>
                      <a:r>
                        <a:rPr lang="en-US" sz="2000" dirty="0" smtClean="0">
                          <a:latin typeface="Arial" panose="020B0604020202020204" pitchFamily="34" charset="0"/>
                          <a:cs typeface="Arial" panose="020B0604020202020204" pitchFamily="34" charset="0"/>
                        </a:rPr>
                        <a:t>New Computers</a:t>
                      </a:r>
                      <a:endParaRPr lang="en-GB" sz="2000" dirty="0">
                        <a:latin typeface="Arial" panose="020B0604020202020204" pitchFamily="34" charset="0"/>
                        <a:cs typeface="Arial" panose="020B0604020202020204" pitchFamily="34" charset="0"/>
                      </a:endParaRPr>
                    </a:p>
                  </a:txBody>
                  <a:tcPr/>
                </a:tc>
                <a:tc>
                  <a:txBody>
                    <a:bodyPr/>
                    <a:lstStyle/>
                    <a:p>
                      <a:pPr algn="ctr"/>
                      <a:r>
                        <a:rPr lang="en-US" sz="2000" dirty="0" smtClean="0">
                          <a:latin typeface="Arial" panose="020B0604020202020204" pitchFamily="34" charset="0"/>
                          <a:cs typeface="Arial" panose="020B0604020202020204" pitchFamily="34" charset="0"/>
                        </a:rPr>
                        <a:t>185</a:t>
                      </a:r>
                      <a:endParaRPr lang="en-GB" sz="2000" dirty="0">
                        <a:latin typeface="Arial" panose="020B0604020202020204" pitchFamily="34" charset="0"/>
                        <a:cs typeface="Arial" panose="020B0604020202020204" pitchFamily="34" charset="0"/>
                      </a:endParaRPr>
                    </a:p>
                  </a:txBody>
                  <a:tcPr/>
                </a:tc>
                <a:tc>
                  <a:txBody>
                    <a:bodyPr/>
                    <a:lstStyle/>
                    <a:p>
                      <a:pPr algn="ctr"/>
                      <a:r>
                        <a:rPr lang="en-US" sz="2000" dirty="0" smtClean="0">
                          <a:latin typeface="Arial" panose="020B0604020202020204" pitchFamily="34" charset="0"/>
                          <a:cs typeface="Arial" panose="020B0604020202020204" pitchFamily="34" charset="0"/>
                        </a:rPr>
                        <a:t>185</a:t>
                      </a:r>
                      <a:endParaRPr lang="en-GB" sz="2000" dirty="0">
                        <a:latin typeface="Arial" panose="020B0604020202020204" pitchFamily="34" charset="0"/>
                        <a:cs typeface="Arial" panose="020B0604020202020204" pitchFamily="34" charset="0"/>
                      </a:endParaRPr>
                    </a:p>
                  </a:txBody>
                  <a:tcPr/>
                </a:tc>
                <a:tc>
                  <a:txBody>
                    <a:bodyPr/>
                    <a:lstStyle/>
                    <a:p>
                      <a:pPr algn="ctr"/>
                      <a:r>
                        <a:rPr lang="en-US" sz="2000" dirty="0" smtClean="0">
                          <a:latin typeface="Arial" panose="020B0604020202020204" pitchFamily="34" charset="0"/>
                          <a:cs typeface="Arial" panose="020B0604020202020204" pitchFamily="34" charset="0"/>
                        </a:rPr>
                        <a:t>190</a:t>
                      </a:r>
                      <a:endParaRPr lang="en-GB" sz="2000" dirty="0">
                        <a:latin typeface="Arial" panose="020B0604020202020204" pitchFamily="34" charset="0"/>
                        <a:cs typeface="Arial" panose="020B0604020202020204" pitchFamily="34" charset="0"/>
                      </a:endParaRPr>
                    </a:p>
                  </a:txBody>
                  <a:tcPr/>
                </a:tc>
              </a:tr>
              <a:tr h="196577">
                <a:tc>
                  <a:txBody>
                    <a:bodyPr/>
                    <a:lstStyle/>
                    <a:p>
                      <a:r>
                        <a:rPr lang="en-US" sz="2000" dirty="0" smtClean="0">
                          <a:latin typeface="Arial" panose="020B0604020202020204" pitchFamily="34" charset="0"/>
                          <a:cs typeface="Arial" panose="020B0604020202020204" pitchFamily="34" charset="0"/>
                        </a:rPr>
                        <a:t>Other costs</a:t>
                      </a:r>
                      <a:endParaRPr lang="en-GB" sz="2000" dirty="0">
                        <a:latin typeface="Arial" panose="020B0604020202020204" pitchFamily="34" charset="0"/>
                        <a:cs typeface="Arial" panose="020B0604020202020204" pitchFamily="34" charset="0"/>
                      </a:endParaRPr>
                    </a:p>
                  </a:txBody>
                  <a:tcPr/>
                </a:tc>
                <a:tc>
                  <a:txBody>
                    <a:bodyPr/>
                    <a:lstStyle/>
                    <a:p>
                      <a:pPr algn="ctr"/>
                      <a:r>
                        <a:rPr lang="en-US" sz="2000" dirty="0" smtClean="0">
                          <a:latin typeface="Arial" panose="020B0604020202020204" pitchFamily="34" charset="0"/>
                          <a:cs typeface="Arial" panose="020B0604020202020204" pitchFamily="34" charset="0"/>
                        </a:rPr>
                        <a:t>0</a:t>
                      </a:r>
                      <a:endParaRPr lang="en-GB" sz="2000" dirty="0">
                        <a:latin typeface="Arial" panose="020B0604020202020204" pitchFamily="34" charset="0"/>
                        <a:cs typeface="Arial" panose="020B0604020202020204" pitchFamily="34" charset="0"/>
                      </a:endParaRPr>
                    </a:p>
                  </a:txBody>
                  <a:tcPr/>
                </a:tc>
                <a:tc>
                  <a:txBody>
                    <a:bodyPr/>
                    <a:lstStyle/>
                    <a:p>
                      <a:pPr algn="ctr"/>
                      <a:r>
                        <a:rPr lang="en-US" sz="2000" dirty="0" smtClean="0">
                          <a:latin typeface="Arial" panose="020B0604020202020204" pitchFamily="34" charset="0"/>
                          <a:cs typeface="Arial" panose="020B0604020202020204" pitchFamily="34" charset="0"/>
                        </a:rPr>
                        <a:t>145</a:t>
                      </a:r>
                      <a:endParaRPr lang="en-GB" sz="2000" dirty="0">
                        <a:latin typeface="Arial" panose="020B0604020202020204" pitchFamily="34" charset="0"/>
                        <a:cs typeface="Arial" panose="020B0604020202020204" pitchFamily="34" charset="0"/>
                      </a:endParaRPr>
                    </a:p>
                  </a:txBody>
                  <a:tcPr/>
                </a:tc>
                <a:tc>
                  <a:txBody>
                    <a:bodyPr/>
                    <a:lstStyle/>
                    <a:p>
                      <a:pPr algn="ctr"/>
                      <a:r>
                        <a:rPr lang="en-US" sz="2000" dirty="0" smtClean="0">
                          <a:latin typeface="Arial" panose="020B0604020202020204" pitchFamily="34" charset="0"/>
                          <a:cs typeface="Arial" panose="020B0604020202020204" pitchFamily="34" charset="0"/>
                        </a:rPr>
                        <a:t>0</a:t>
                      </a:r>
                      <a:endParaRPr lang="en-GB" sz="2000" dirty="0">
                        <a:latin typeface="Arial" panose="020B0604020202020204" pitchFamily="34" charset="0"/>
                        <a:cs typeface="Arial" panose="020B0604020202020204" pitchFamily="34" charset="0"/>
                      </a:endParaRPr>
                    </a:p>
                  </a:txBody>
                  <a:tcPr/>
                </a:tc>
              </a:tr>
              <a:tr h="196577">
                <a:tc>
                  <a:txBody>
                    <a:bodyPr/>
                    <a:lstStyle/>
                    <a:p>
                      <a:r>
                        <a:rPr lang="en-US" sz="2000" b="1" dirty="0" smtClean="0">
                          <a:latin typeface="Arial" panose="020B0604020202020204" pitchFamily="34" charset="0"/>
                          <a:cs typeface="Arial" panose="020B0604020202020204" pitchFamily="34" charset="0"/>
                        </a:rPr>
                        <a:t>Total cash out</a:t>
                      </a:r>
                      <a:endParaRPr lang="en-GB" sz="2000" b="1" dirty="0">
                        <a:latin typeface="Arial" panose="020B0604020202020204" pitchFamily="34" charset="0"/>
                        <a:cs typeface="Arial" panose="020B0604020202020204" pitchFamily="34" charset="0"/>
                      </a:endParaRPr>
                    </a:p>
                  </a:txBody>
                  <a:tcPr/>
                </a:tc>
                <a:tc>
                  <a:txBody>
                    <a:bodyPr/>
                    <a:lstStyle/>
                    <a:p>
                      <a:pPr algn="ctr"/>
                      <a:r>
                        <a:rPr lang="en-US" sz="2000" dirty="0" smtClean="0">
                          <a:latin typeface="Arial" panose="020B0604020202020204" pitchFamily="34" charset="0"/>
                          <a:cs typeface="Arial" panose="020B0604020202020204" pitchFamily="34" charset="0"/>
                        </a:rPr>
                        <a:t>155</a:t>
                      </a:r>
                      <a:endParaRPr lang="en-GB" sz="2000" dirty="0">
                        <a:latin typeface="Arial" panose="020B0604020202020204" pitchFamily="34" charset="0"/>
                        <a:cs typeface="Arial" panose="020B0604020202020204" pitchFamily="34" charset="0"/>
                      </a:endParaRPr>
                    </a:p>
                  </a:txBody>
                  <a:tcPr/>
                </a:tc>
                <a:tc>
                  <a:txBody>
                    <a:bodyPr/>
                    <a:lstStyle/>
                    <a:p>
                      <a:pPr algn="ctr"/>
                      <a:r>
                        <a:rPr lang="en-US" sz="2000" dirty="0" smtClean="0">
                          <a:latin typeface="Arial" panose="020B0604020202020204" pitchFamily="34" charset="0"/>
                          <a:cs typeface="Arial" panose="020B0604020202020204" pitchFamily="34" charset="0"/>
                        </a:rPr>
                        <a:t>125</a:t>
                      </a:r>
                      <a:endParaRPr lang="en-GB" sz="2000" dirty="0">
                        <a:latin typeface="Arial" panose="020B0604020202020204" pitchFamily="34" charset="0"/>
                        <a:cs typeface="Arial" panose="020B0604020202020204" pitchFamily="34" charset="0"/>
                      </a:endParaRPr>
                    </a:p>
                  </a:txBody>
                  <a:tcPr/>
                </a:tc>
                <a:tc>
                  <a:txBody>
                    <a:bodyPr/>
                    <a:lstStyle/>
                    <a:p>
                      <a:pPr algn="ctr"/>
                      <a:r>
                        <a:rPr lang="en-US" sz="2000" dirty="0" smtClean="0">
                          <a:latin typeface="Arial" panose="020B0604020202020204" pitchFamily="34" charset="0"/>
                          <a:cs typeface="Arial" panose="020B0604020202020204" pitchFamily="34" charset="0"/>
                        </a:rPr>
                        <a:t>135</a:t>
                      </a:r>
                      <a:endParaRPr lang="en-GB" sz="2000" dirty="0">
                        <a:latin typeface="Arial" panose="020B0604020202020204" pitchFamily="34" charset="0"/>
                        <a:cs typeface="Arial" panose="020B0604020202020204" pitchFamily="34" charset="0"/>
                      </a:endParaRPr>
                    </a:p>
                  </a:txBody>
                  <a:tcPr/>
                </a:tc>
              </a:tr>
              <a:tr h="196577">
                <a:tc>
                  <a:txBody>
                    <a:bodyPr/>
                    <a:lstStyle/>
                    <a:p>
                      <a:r>
                        <a:rPr lang="en-US" sz="2000" b="1" dirty="0" smtClean="0">
                          <a:latin typeface="Arial" panose="020B0604020202020204" pitchFamily="34" charset="0"/>
                          <a:cs typeface="Arial" panose="020B0604020202020204" pitchFamily="34" charset="0"/>
                        </a:rPr>
                        <a:t>Opening bank balance</a:t>
                      </a:r>
                      <a:endParaRPr lang="en-GB" sz="2000" b="1" dirty="0">
                        <a:latin typeface="Arial" panose="020B0604020202020204" pitchFamily="34" charset="0"/>
                        <a:cs typeface="Arial" panose="020B0604020202020204" pitchFamily="34" charset="0"/>
                      </a:endParaRPr>
                    </a:p>
                  </a:txBody>
                  <a:tcPr/>
                </a:tc>
                <a:tc>
                  <a:txBody>
                    <a:bodyPr/>
                    <a:lstStyle/>
                    <a:p>
                      <a:pPr algn="ctr"/>
                      <a:r>
                        <a:rPr lang="en-US" sz="2000" dirty="0" smtClean="0">
                          <a:solidFill>
                            <a:srgbClr val="FF0000"/>
                          </a:solidFill>
                          <a:latin typeface="Arial" panose="020B0604020202020204" pitchFamily="34" charset="0"/>
                          <a:cs typeface="Arial" panose="020B0604020202020204" pitchFamily="34" charset="0"/>
                        </a:rPr>
                        <a:t>(75)</a:t>
                      </a:r>
                      <a:endParaRPr lang="en-GB" sz="2000" dirty="0">
                        <a:solidFill>
                          <a:srgbClr val="FF0000"/>
                        </a:solidFill>
                        <a:latin typeface="Arial" panose="020B0604020202020204" pitchFamily="34" charset="0"/>
                        <a:cs typeface="Arial" panose="020B0604020202020204" pitchFamily="34" charset="0"/>
                      </a:endParaRPr>
                    </a:p>
                  </a:txBody>
                  <a:tcPr/>
                </a:tc>
                <a:tc>
                  <a:txBody>
                    <a:bodyPr/>
                    <a:lstStyle/>
                    <a:p>
                      <a:pPr algn="ctr"/>
                      <a:r>
                        <a:rPr lang="en-US" sz="2000" dirty="0" smtClean="0">
                          <a:solidFill>
                            <a:srgbClr val="FF0000"/>
                          </a:solidFill>
                          <a:latin typeface="Arial" panose="020B0604020202020204" pitchFamily="34" charset="0"/>
                          <a:cs typeface="Arial" panose="020B0604020202020204" pitchFamily="34" charset="0"/>
                        </a:rPr>
                        <a:t>(25)</a:t>
                      </a:r>
                      <a:endParaRPr lang="en-GB" sz="2000" dirty="0">
                        <a:solidFill>
                          <a:srgbClr val="FF0000"/>
                        </a:solidFill>
                        <a:latin typeface="Arial" panose="020B0604020202020204" pitchFamily="34" charset="0"/>
                        <a:cs typeface="Arial" panose="020B0604020202020204" pitchFamily="34" charset="0"/>
                      </a:endParaRPr>
                    </a:p>
                  </a:txBody>
                  <a:tcPr/>
                </a:tc>
                <a:tc>
                  <a:txBody>
                    <a:bodyPr/>
                    <a:lstStyle/>
                    <a:p>
                      <a:pPr algn="ctr"/>
                      <a:r>
                        <a:rPr lang="en-US" sz="2000" dirty="0" smtClean="0">
                          <a:solidFill>
                            <a:srgbClr val="FF0000"/>
                          </a:solidFill>
                          <a:latin typeface="Arial" panose="020B0604020202020204" pitchFamily="34" charset="0"/>
                          <a:cs typeface="Arial" panose="020B0604020202020204" pitchFamily="34" charset="0"/>
                        </a:rPr>
                        <a:t>(180)</a:t>
                      </a:r>
                      <a:endParaRPr lang="en-GB" sz="2000" dirty="0">
                        <a:solidFill>
                          <a:srgbClr val="FF0000"/>
                        </a:solidFill>
                        <a:latin typeface="Arial" panose="020B0604020202020204" pitchFamily="34" charset="0"/>
                        <a:cs typeface="Arial" panose="020B0604020202020204" pitchFamily="34" charset="0"/>
                      </a:endParaRPr>
                    </a:p>
                  </a:txBody>
                  <a:tcPr/>
                </a:tc>
              </a:tr>
              <a:tr h="19657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dirty="0" smtClean="0">
                          <a:latin typeface="Arial" panose="020B0604020202020204" pitchFamily="34" charset="0"/>
                          <a:cs typeface="Arial" panose="020B0604020202020204" pitchFamily="34" charset="0"/>
                        </a:rPr>
                        <a:t>Net</a:t>
                      </a:r>
                      <a:r>
                        <a:rPr lang="en-US" sz="2000" b="1" baseline="0" dirty="0" smtClean="0">
                          <a:latin typeface="Arial" panose="020B0604020202020204" pitchFamily="34" charset="0"/>
                          <a:cs typeface="Arial" panose="020B0604020202020204" pitchFamily="34" charset="0"/>
                        </a:rPr>
                        <a:t> cash flow</a:t>
                      </a:r>
                      <a:endParaRPr lang="en-GB" sz="2000" b="1" dirty="0" smtClean="0">
                        <a:latin typeface="Arial" panose="020B0604020202020204" pitchFamily="34" charset="0"/>
                        <a:cs typeface="Arial" panose="020B0604020202020204" pitchFamily="34" charset="0"/>
                      </a:endParaRPr>
                    </a:p>
                  </a:txBody>
                  <a:tcPr/>
                </a:tc>
                <a:tc>
                  <a:txBody>
                    <a:bodyPr/>
                    <a:lstStyle/>
                    <a:p>
                      <a:pPr algn="ctr"/>
                      <a:r>
                        <a:rPr lang="en-US" sz="2000" dirty="0" smtClean="0">
                          <a:latin typeface="Arial" panose="020B0604020202020204" pitchFamily="34" charset="0"/>
                          <a:cs typeface="Arial" panose="020B0604020202020204" pitchFamily="34" charset="0"/>
                        </a:rPr>
                        <a:t>50</a:t>
                      </a:r>
                      <a:endParaRPr lang="en-GB" sz="2000" dirty="0">
                        <a:latin typeface="Arial" panose="020B0604020202020204" pitchFamily="34" charset="0"/>
                        <a:cs typeface="Arial" panose="020B0604020202020204" pitchFamily="34" charset="0"/>
                      </a:endParaRPr>
                    </a:p>
                  </a:txBody>
                  <a:tcPr/>
                </a:tc>
                <a:tc>
                  <a:txBody>
                    <a:bodyPr/>
                    <a:lstStyle/>
                    <a:p>
                      <a:pPr algn="ctr"/>
                      <a:r>
                        <a:rPr lang="en-US" sz="2000" dirty="0" smtClean="0">
                          <a:solidFill>
                            <a:srgbClr val="FF0000"/>
                          </a:solidFill>
                          <a:latin typeface="Arial" panose="020B0604020202020204" pitchFamily="34" charset="0"/>
                          <a:cs typeface="Arial" panose="020B0604020202020204" pitchFamily="34" charset="0"/>
                        </a:rPr>
                        <a:t>(155)</a:t>
                      </a:r>
                      <a:endParaRPr lang="en-GB" sz="2000" dirty="0">
                        <a:solidFill>
                          <a:srgbClr val="FF0000"/>
                        </a:solidFill>
                        <a:latin typeface="Arial" panose="020B0604020202020204" pitchFamily="34" charset="0"/>
                        <a:cs typeface="Arial" panose="020B0604020202020204" pitchFamily="34" charset="0"/>
                      </a:endParaRPr>
                    </a:p>
                  </a:txBody>
                  <a:tcPr/>
                </a:tc>
                <a:tc>
                  <a:txBody>
                    <a:bodyPr/>
                    <a:lstStyle/>
                    <a:p>
                      <a:pPr algn="ctr"/>
                      <a:r>
                        <a:rPr lang="en-US" sz="2000" b="1" dirty="0" smtClean="0">
                          <a:latin typeface="Arial" panose="020B0604020202020204" pitchFamily="34" charset="0"/>
                          <a:cs typeface="Arial" panose="020B0604020202020204" pitchFamily="34" charset="0"/>
                        </a:rPr>
                        <a:t>X</a:t>
                      </a:r>
                      <a:endParaRPr lang="en-GB" sz="2000" b="1" dirty="0">
                        <a:latin typeface="Arial" panose="020B0604020202020204" pitchFamily="34" charset="0"/>
                        <a:cs typeface="Arial" panose="020B0604020202020204" pitchFamily="34" charset="0"/>
                      </a:endParaRPr>
                    </a:p>
                  </a:txBody>
                  <a:tcPr/>
                </a:tc>
              </a:tr>
              <a:tr h="19657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dirty="0" smtClean="0">
                          <a:latin typeface="Arial" panose="020B0604020202020204" pitchFamily="34" charset="0"/>
                          <a:cs typeface="Arial" panose="020B0604020202020204" pitchFamily="34" charset="0"/>
                        </a:rPr>
                        <a:t>Closing bank balance</a:t>
                      </a:r>
                      <a:endParaRPr lang="en-GB" sz="2000" b="1" dirty="0" smtClean="0">
                        <a:latin typeface="Arial" panose="020B0604020202020204" pitchFamily="34" charset="0"/>
                        <a:cs typeface="Arial" panose="020B0604020202020204" pitchFamily="34" charset="0"/>
                      </a:endParaRPr>
                    </a:p>
                  </a:txBody>
                  <a:tcPr/>
                </a:tc>
                <a:tc>
                  <a:txBody>
                    <a:bodyPr/>
                    <a:lstStyle/>
                    <a:p>
                      <a:pPr algn="ctr"/>
                      <a:r>
                        <a:rPr lang="en-US" sz="2000" dirty="0" smtClean="0">
                          <a:solidFill>
                            <a:srgbClr val="FF0000"/>
                          </a:solidFill>
                          <a:latin typeface="Arial" panose="020B0604020202020204" pitchFamily="34" charset="0"/>
                          <a:cs typeface="Arial" panose="020B0604020202020204" pitchFamily="34" charset="0"/>
                        </a:rPr>
                        <a:t>(25)</a:t>
                      </a:r>
                      <a:endParaRPr lang="en-GB" sz="2000" dirty="0">
                        <a:solidFill>
                          <a:srgbClr val="FF0000"/>
                        </a:solidFill>
                        <a:latin typeface="Arial" panose="020B0604020202020204" pitchFamily="34" charset="0"/>
                        <a:cs typeface="Arial" panose="020B0604020202020204" pitchFamily="34" charset="0"/>
                      </a:endParaRPr>
                    </a:p>
                  </a:txBody>
                  <a:tcPr/>
                </a:tc>
                <a:tc>
                  <a:txBody>
                    <a:bodyPr/>
                    <a:lstStyle/>
                    <a:p>
                      <a:pPr algn="ctr"/>
                      <a:r>
                        <a:rPr lang="en-US" sz="2000" dirty="0" smtClean="0">
                          <a:solidFill>
                            <a:srgbClr val="FF0000"/>
                          </a:solidFill>
                          <a:latin typeface="Arial" panose="020B0604020202020204" pitchFamily="34" charset="0"/>
                          <a:cs typeface="Arial" panose="020B0604020202020204" pitchFamily="34" charset="0"/>
                        </a:rPr>
                        <a:t>(180)</a:t>
                      </a:r>
                      <a:endParaRPr lang="en-GB" sz="2000" dirty="0">
                        <a:solidFill>
                          <a:srgbClr val="FF0000"/>
                        </a:solidFill>
                        <a:latin typeface="Arial" panose="020B0604020202020204" pitchFamily="34" charset="0"/>
                        <a:cs typeface="Arial" panose="020B0604020202020204" pitchFamily="34" charset="0"/>
                      </a:endParaRPr>
                    </a:p>
                  </a:txBody>
                  <a:tcPr/>
                </a:tc>
                <a:tc>
                  <a:txBody>
                    <a:bodyPr/>
                    <a:lstStyle/>
                    <a:p>
                      <a:pPr algn="ctr"/>
                      <a:r>
                        <a:rPr lang="en-US" sz="2000" b="1" dirty="0" smtClean="0">
                          <a:latin typeface="Arial" panose="020B0604020202020204" pitchFamily="34" charset="0"/>
                          <a:cs typeface="Arial" panose="020B0604020202020204" pitchFamily="34" charset="0"/>
                        </a:rPr>
                        <a:t>Y</a:t>
                      </a:r>
                      <a:endParaRPr lang="en-GB" sz="2000" b="1" dirty="0">
                        <a:latin typeface="Arial" panose="020B0604020202020204" pitchFamily="34" charset="0"/>
                        <a:cs typeface="Arial" panose="020B0604020202020204" pitchFamily="34" charset="0"/>
                      </a:endParaRPr>
                    </a:p>
                  </a:txBody>
                  <a:tcPr/>
                </a:tc>
              </a:tr>
            </a:tbl>
          </a:graphicData>
        </a:graphic>
      </p:graphicFrame>
      <p:sp>
        <p:nvSpPr>
          <p:cNvPr id="7" name="TextBox 6">
            <a:hlinkClick r:id="rId3" action="ppaction://hlinkfile"/>
          </p:cNvPr>
          <p:cNvSpPr txBox="1"/>
          <p:nvPr/>
        </p:nvSpPr>
        <p:spPr>
          <a:xfrm>
            <a:off x="8460432" y="893911"/>
            <a:ext cx="360040" cy="769441"/>
          </a:xfrm>
          <a:prstGeom prst="rect">
            <a:avLst/>
          </a:prstGeom>
          <a:noFill/>
        </p:spPr>
        <p:txBody>
          <a:bodyPr wrap="square" rtlCol="0">
            <a:spAutoFit/>
          </a:bodyPr>
          <a:lstStyle/>
          <a:p>
            <a:r>
              <a:rPr lang="en-US" sz="4400" dirty="0" smtClean="0">
                <a:solidFill>
                  <a:srgbClr val="FF0000"/>
                </a:solidFill>
              </a:rPr>
              <a:t>?</a:t>
            </a:r>
            <a:endParaRPr lang="en-GB" dirty="0">
              <a:solidFill>
                <a:srgbClr val="FF0000"/>
              </a:solidFill>
            </a:endParaRPr>
          </a:p>
        </p:txBody>
      </p:sp>
    </p:spTree>
    <p:extLst>
      <p:ext uri="{BB962C8B-B14F-4D97-AF65-F5344CB8AC3E}">
        <p14:creationId xmlns:p14="http://schemas.microsoft.com/office/powerpoint/2010/main" val="3501752967"/>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ound Same Side Corner Rectangle 16">
            <a:hlinkClick r:id="rId3" action="ppaction://hlinkpres?slideindex=1&amp;slidetitle="/>
          </p:cNvPr>
          <p:cNvSpPr/>
          <p:nvPr/>
        </p:nvSpPr>
        <p:spPr>
          <a:xfrm>
            <a:off x="4980046"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O3</a:t>
            </a:r>
            <a:endParaRPr lang="en-GB" b="1" dirty="0"/>
          </a:p>
        </p:txBody>
      </p:sp>
      <p:sp>
        <p:nvSpPr>
          <p:cNvPr id="18" name="Round Same Side Corner Rectangle 17">
            <a:hlinkClick r:id="" action="ppaction://noaction"/>
          </p:cNvPr>
          <p:cNvSpPr/>
          <p:nvPr/>
        </p:nvSpPr>
        <p:spPr>
          <a:xfrm>
            <a:off x="1907704" y="724786"/>
            <a:ext cx="1296144" cy="357190"/>
          </a:xfrm>
          <a:prstGeom prst="round2Same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GB" b="1" dirty="0" smtClean="0"/>
              <a:t>Checklist</a:t>
            </a:r>
            <a:endParaRPr lang="en-GB" b="1" dirty="0"/>
          </a:p>
        </p:txBody>
      </p:sp>
      <p:sp>
        <p:nvSpPr>
          <p:cNvPr id="11" name="Round Same Side Corner Rectangle 10">
            <a:hlinkClick r:id="rId4" action="ppaction://hlinkpres?slideindex=1&amp;slidetitle="/>
          </p:cNvPr>
          <p:cNvSpPr/>
          <p:nvPr/>
        </p:nvSpPr>
        <p:spPr>
          <a:xfrm>
            <a:off x="4199959"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O2</a:t>
            </a:r>
            <a:endParaRPr lang="en-GB" b="1" dirty="0"/>
          </a:p>
        </p:txBody>
      </p:sp>
      <p:sp>
        <p:nvSpPr>
          <p:cNvPr id="13" name="Round Same Side Corner Rectangle 12">
            <a:hlinkClick r:id="rId5" action="ppaction://hlinksldjump"/>
          </p:cNvPr>
          <p:cNvSpPr/>
          <p:nvPr/>
        </p:nvSpPr>
        <p:spPr>
          <a:xfrm>
            <a:off x="179512" y="724786"/>
            <a:ext cx="1643074" cy="357190"/>
          </a:xfrm>
          <a:prstGeom prst="round2Same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b="1" dirty="0" smtClean="0"/>
              <a:t>Assignment</a:t>
            </a:r>
            <a:endParaRPr lang="en-GB" b="1" dirty="0"/>
          </a:p>
        </p:txBody>
      </p:sp>
      <p:sp>
        <p:nvSpPr>
          <p:cNvPr id="27" name="Round Same Side Corner Rectangle 26">
            <a:hlinkClick r:id="rId6" action="ppaction://hlinkpres?slideindex=1&amp;slidetitle="/>
          </p:cNvPr>
          <p:cNvSpPr/>
          <p:nvPr/>
        </p:nvSpPr>
        <p:spPr>
          <a:xfrm>
            <a:off x="3419872"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O1</a:t>
            </a:r>
            <a:endParaRPr lang="en-GB" b="1" dirty="0"/>
          </a:p>
        </p:txBody>
      </p:sp>
      <p:sp>
        <p:nvSpPr>
          <p:cNvPr id="3074" name="Title 1"/>
          <p:cNvSpPr>
            <a:spLocks noGrp="1"/>
          </p:cNvSpPr>
          <p:nvPr>
            <p:ph type="title"/>
          </p:nvPr>
        </p:nvSpPr>
        <p:spPr/>
        <p:txBody>
          <a:bodyPr>
            <a:normAutofit/>
          </a:bodyPr>
          <a:lstStyle/>
          <a:p>
            <a:r>
              <a:rPr lang="en-GB" sz="3600" b="1" dirty="0" smtClean="0"/>
              <a:t>Assignment Scenario</a:t>
            </a:r>
          </a:p>
        </p:txBody>
      </p:sp>
      <p:sp>
        <p:nvSpPr>
          <p:cNvPr id="19" name="Round Same Side Corner Rectangle 18">
            <a:hlinkClick r:id="rId7" action="ppaction://hlinkpres?slideindex=1&amp;slidetitle="/>
          </p:cNvPr>
          <p:cNvSpPr/>
          <p:nvPr/>
        </p:nvSpPr>
        <p:spPr>
          <a:xfrm>
            <a:off x="5775183"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O4</a:t>
            </a:r>
            <a:endParaRPr lang="en-GB" b="1" dirty="0"/>
          </a:p>
        </p:txBody>
      </p:sp>
      <p:sp>
        <p:nvSpPr>
          <p:cNvPr id="10" name="Round Same Side Corner Rectangle 9">
            <a:hlinkClick r:id="rId8" action="ppaction://hlinkpres?slideindex=1&amp;slidetitle="/>
          </p:cNvPr>
          <p:cNvSpPr/>
          <p:nvPr/>
        </p:nvSpPr>
        <p:spPr>
          <a:xfrm>
            <a:off x="6588224"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smtClean="0"/>
              <a:t>Q05</a:t>
            </a:r>
            <a:endParaRPr lang="en-GB" b="1" dirty="0"/>
          </a:p>
        </p:txBody>
      </p:sp>
      <p:sp>
        <p:nvSpPr>
          <p:cNvPr id="12" name="Round Same Side Corner Rectangle 11">
            <a:hlinkClick r:id="rId9" action="ppaction://hlinkpres?slideindex=1&amp;slidetitle="/>
          </p:cNvPr>
          <p:cNvSpPr/>
          <p:nvPr/>
        </p:nvSpPr>
        <p:spPr>
          <a:xfrm>
            <a:off x="7383361"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O6</a:t>
            </a:r>
            <a:endParaRPr lang="en-GB" b="1" dirty="0"/>
          </a:p>
        </p:txBody>
      </p:sp>
      <p:sp>
        <p:nvSpPr>
          <p:cNvPr id="5" name="Content Placeholder 1"/>
          <p:cNvSpPr>
            <a:spLocks noGrp="1"/>
          </p:cNvSpPr>
          <p:nvPr>
            <p:ph idx="4294967295"/>
          </p:nvPr>
        </p:nvSpPr>
        <p:spPr>
          <a:xfrm>
            <a:off x="179512" y="1086122"/>
            <a:ext cx="8715375" cy="5583238"/>
          </a:xfrm>
          <a:solidFill>
            <a:schemeClr val="bg1"/>
          </a:solidFill>
          <a:ln w="38100">
            <a:solidFill>
              <a:schemeClr val="accent3"/>
            </a:solidFill>
          </a:ln>
          <a:effectLst>
            <a:outerShdw blurRad="50800" dist="38100" dir="2700000" algn="tl" rotWithShape="0">
              <a:prstClr val="black">
                <a:alpha val="40000"/>
              </a:prstClr>
            </a:outerShdw>
          </a:effectLst>
        </p:spPr>
        <p:txBody>
          <a:bodyPr>
            <a:noAutofit/>
          </a:bodyPr>
          <a:lstStyle/>
          <a:p>
            <a:r>
              <a:rPr lang="en-GB" sz="2130" dirty="0" smtClean="0">
                <a:latin typeface="Arial" panose="020B0604020202020204" pitchFamily="34" charset="0"/>
                <a:cs typeface="Arial" panose="020B0604020202020204" pitchFamily="34" charset="0"/>
              </a:rPr>
              <a:t>For this project you will need to select a company that produces or provides a range of products or services that employs at least 10 members of staff with a varied job range.</a:t>
            </a:r>
          </a:p>
          <a:p>
            <a:r>
              <a:rPr lang="en-GB" sz="2130" dirty="0" smtClean="0">
                <a:latin typeface="Arial" panose="020B0604020202020204" pitchFamily="34" charset="0"/>
                <a:cs typeface="Arial" panose="020B0604020202020204" pitchFamily="34" charset="0"/>
              </a:rPr>
              <a:t>Ideally this company should have a production, distribution and sales side to it so that the staff employed do different work tasks, share resources among departments and should have rivals.</a:t>
            </a:r>
          </a:p>
          <a:p>
            <a:r>
              <a:rPr lang="en-GB" sz="2130" dirty="0" smtClean="0">
                <a:latin typeface="Arial" panose="020B0604020202020204" pitchFamily="34" charset="0"/>
                <a:cs typeface="Arial" panose="020B0604020202020204" pitchFamily="34" charset="0"/>
              </a:rPr>
              <a:t>It can be within any industry, a shop that sells, a company that provides help and support packages, a delivery company, a restaurant or food shop but preferably not a franchise as this makes it difficult when it comes to rules and regulations that apply.</a:t>
            </a:r>
          </a:p>
          <a:p>
            <a:r>
              <a:rPr lang="en-GB" sz="2130" dirty="0" smtClean="0">
                <a:latin typeface="Arial" panose="020B0604020202020204" pitchFamily="34" charset="0"/>
                <a:cs typeface="Arial" panose="020B0604020202020204" pitchFamily="34" charset="0"/>
              </a:rPr>
              <a:t>You can make up the company as long as you use the above guidance to set the limits of what the company does and sells. If you choose a company, it should be one you are familiar with and can research things like ownership, grants, staffing issues and laws that apply.</a:t>
            </a:r>
          </a:p>
        </p:txBody>
      </p:sp>
    </p:spTree>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416824" cy="625434"/>
          </a:xfrm>
        </p:spPr>
        <p:txBody>
          <a:bodyPr>
            <a:noAutofit/>
          </a:bodyPr>
          <a:lstStyle/>
          <a:p>
            <a:r>
              <a:rPr lang="en-GB" sz="4000" smtClean="0"/>
              <a:t>5.2 </a:t>
            </a:r>
            <a:r>
              <a:rPr lang="en-GB" sz="4000" dirty="0" smtClean="0"/>
              <a:t>– Glossary</a:t>
            </a:r>
            <a:endParaRPr lang="en-GB" sz="4000" b="1" dirty="0" smtClean="0"/>
          </a:p>
        </p:txBody>
      </p:sp>
      <p:sp>
        <p:nvSpPr>
          <p:cNvPr id="34" name="Rectangle 33"/>
          <p:cNvSpPr/>
          <p:nvPr/>
        </p:nvSpPr>
        <p:spPr>
          <a:xfrm>
            <a:off x="323528" y="1124744"/>
            <a:ext cx="8496944" cy="677108"/>
          </a:xfrm>
          <a:prstGeom prst="rect">
            <a:avLst/>
          </a:prstGeom>
        </p:spPr>
        <p:txBody>
          <a:bodyPr wrap="square">
            <a:spAutoFit/>
          </a:bodyPr>
          <a:lstStyle/>
          <a:p>
            <a:r>
              <a:rPr lang="en-GB" sz="1900" dirty="0" smtClean="0"/>
              <a:t>These are the technical terms you will need to know for the exam. Add them to your own Glossary.</a:t>
            </a:r>
            <a:endParaRPr lang="en-GB" sz="1900" dirty="0" smtClean="0">
              <a:latin typeface="Calibri" pitchFamily="34" charset="0"/>
              <a:cs typeface="Calibri" pitchFamily="34" charset="0"/>
            </a:endParaRPr>
          </a:p>
        </p:txBody>
      </p:sp>
      <p:sp>
        <p:nvSpPr>
          <p:cNvPr id="8" name="Rectangle 7"/>
          <p:cNvSpPr/>
          <p:nvPr/>
        </p:nvSpPr>
        <p:spPr>
          <a:xfrm>
            <a:off x="323850" y="1844824"/>
            <a:ext cx="8496622" cy="4670509"/>
          </a:xfrm>
          <a:prstGeom prst="rect">
            <a:avLst/>
          </a:prstGeom>
        </p:spPr>
        <p:txBody>
          <a:bodyPr wrap="square">
            <a:spAutoFit/>
          </a:bodyPr>
          <a:lstStyle/>
          <a:p>
            <a:pPr marL="0" indent="0">
              <a:buNone/>
            </a:pPr>
            <a:r>
              <a:rPr lang="en-US" sz="1750" b="1" dirty="0" smtClean="0">
                <a:solidFill>
                  <a:srgbClr val="FF0000"/>
                </a:solidFill>
              </a:rPr>
              <a:t>Cash Flow </a:t>
            </a:r>
            <a:r>
              <a:rPr lang="en-US" sz="1750" b="1" dirty="0" smtClean="0"/>
              <a:t>– </a:t>
            </a:r>
            <a:r>
              <a:rPr lang="en-US" sz="1750" dirty="0" smtClean="0"/>
              <a:t>The cash inflows and outflows over a period of time within a business</a:t>
            </a:r>
          </a:p>
          <a:p>
            <a:pPr marL="0" indent="0">
              <a:buNone/>
            </a:pPr>
            <a:r>
              <a:rPr lang="en-US" sz="1750" b="1" dirty="0" smtClean="0">
                <a:solidFill>
                  <a:srgbClr val="FF0000"/>
                </a:solidFill>
              </a:rPr>
              <a:t>Cash Inflows </a:t>
            </a:r>
            <a:r>
              <a:rPr lang="en-US" sz="1750" dirty="0" smtClean="0"/>
              <a:t>– The sums of money received by a business during a period of time</a:t>
            </a:r>
          </a:p>
          <a:p>
            <a:pPr marL="0" indent="0">
              <a:buNone/>
            </a:pPr>
            <a:r>
              <a:rPr lang="en-US" sz="1750" b="1" dirty="0" smtClean="0">
                <a:solidFill>
                  <a:srgbClr val="FF0000"/>
                </a:solidFill>
              </a:rPr>
              <a:t>Cash Outflows </a:t>
            </a:r>
            <a:r>
              <a:rPr lang="en-US" sz="1750" dirty="0" smtClean="0"/>
              <a:t>– The sums of money paid out by a business during a period of time.</a:t>
            </a:r>
          </a:p>
          <a:p>
            <a:pPr marL="0" indent="0">
              <a:buNone/>
            </a:pPr>
            <a:r>
              <a:rPr lang="en-US" sz="1750" b="1" dirty="0" smtClean="0">
                <a:solidFill>
                  <a:srgbClr val="FF0000"/>
                </a:solidFill>
              </a:rPr>
              <a:t>Cash Flow Cycle </a:t>
            </a:r>
            <a:r>
              <a:rPr lang="en-US" sz="1750" dirty="0" smtClean="0"/>
              <a:t>– The stages between paying out cash for labour, materials etc. and receiving cash from the sale of goods.</a:t>
            </a:r>
          </a:p>
          <a:p>
            <a:pPr marL="0" indent="0">
              <a:buNone/>
            </a:pPr>
            <a:r>
              <a:rPr lang="en-US" sz="1750" b="1" dirty="0" smtClean="0">
                <a:solidFill>
                  <a:srgbClr val="FF0000"/>
                </a:solidFill>
              </a:rPr>
              <a:t>Profit</a:t>
            </a:r>
            <a:r>
              <a:rPr lang="en-US" sz="1750" dirty="0" smtClean="0">
                <a:solidFill>
                  <a:srgbClr val="FF0000"/>
                </a:solidFill>
              </a:rPr>
              <a:t> </a:t>
            </a:r>
            <a:r>
              <a:rPr lang="en-US" sz="1750" dirty="0" smtClean="0"/>
              <a:t>– The surplus after total costs have been subtracted from sales revenue.</a:t>
            </a:r>
          </a:p>
          <a:p>
            <a:pPr marL="0" indent="0">
              <a:buNone/>
            </a:pPr>
            <a:r>
              <a:rPr lang="en-US" sz="1750" b="1" dirty="0" smtClean="0">
                <a:solidFill>
                  <a:srgbClr val="FF0000"/>
                </a:solidFill>
              </a:rPr>
              <a:t>Cash Flow Forecast </a:t>
            </a:r>
            <a:r>
              <a:rPr lang="en-US" sz="1750" dirty="0" smtClean="0"/>
              <a:t>– An estimate of future cash inflows and outflows of a business, usually on a month-by-month basis. This then shows the expected cash balance at the end of each month.</a:t>
            </a:r>
          </a:p>
          <a:p>
            <a:pPr marL="0" indent="0">
              <a:buNone/>
            </a:pPr>
            <a:r>
              <a:rPr lang="en-US" sz="1750" b="1" dirty="0" smtClean="0">
                <a:solidFill>
                  <a:srgbClr val="FF0000"/>
                </a:solidFill>
              </a:rPr>
              <a:t>Opening cash (or bank) balance </a:t>
            </a:r>
            <a:r>
              <a:rPr lang="en-US" sz="1750" dirty="0" smtClean="0"/>
              <a:t>– The amount of cash held by the business at the start of each month</a:t>
            </a:r>
          </a:p>
          <a:p>
            <a:pPr marL="0" indent="0">
              <a:buNone/>
            </a:pPr>
            <a:r>
              <a:rPr lang="en-US" sz="1750" b="1" dirty="0" smtClean="0">
                <a:solidFill>
                  <a:srgbClr val="FF0000"/>
                </a:solidFill>
              </a:rPr>
              <a:t>Net Cash Flow </a:t>
            </a:r>
            <a:r>
              <a:rPr lang="en-US" sz="1750" dirty="0" smtClean="0"/>
              <a:t>– the difference, each month, between the inflows and the outflows.</a:t>
            </a:r>
          </a:p>
          <a:p>
            <a:pPr marL="0" indent="0">
              <a:buNone/>
            </a:pPr>
            <a:r>
              <a:rPr lang="en-US" sz="1750" b="1" dirty="0" smtClean="0">
                <a:solidFill>
                  <a:srgbClr val="FF0000"/>
                </a:solidFill>
              </a:rPr>
              <a:t>Closing Cash (or Bank) balance </a:t>
            </a:r>
            <a:r>
              <a:rPr lang="en-US" sz="1750" dirty="0" smtClean="0"/>
              <a:t>– The amount of cash held by the business at the end of each month. This becomes next month’s opening cash balance.</a:t>
            </a:r>
          </a:p>
          <a:p>
            <a:pPr marL="0" indent="0">
              <a:buNone/>
            </a:pPr>
            <a:r>
              <a:rPr lang="en-US" sz="1750" b="1" dirty="0" smtClean="0">
                <a:solidFill>
                  <a:srgbClr val="FF0000"/>
                </a:solidFill>
              </a:rPr>
              <a:t>Working Capital </a:t>
            </a:r>
            <a:r>
              <a:rPr lang="en-US" sz="1750" dirty="0" smtClean="0"/>
              <a:t>– The capital available to a business short-term to pay for day-to-day expenses.</a:t>
            </a:r>
            <a:endParaRPr lang="en-US" sz="1750" dirty="0"/>
          </a:p>
        </p:txBody>
      </p:sp>
    </p:spTree>
    <p:extLst>
      <p:ext uri="{BB962C8B-B14F-4D97-AF65-F5344CB8AC3E}">
        <p14:creationId xmlns:p14="http://schemas.microsoft.com/office/powerpoint/2010/main" val="513666076"/>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416824" cy="625434"/>
          </a:xfrm>
        </p:spPr>
        <p:txBody>
          <a:bodyPr>
            <a:noAutofit/>
          </a:bodyPr>
          <a:lstStyle/>
          <a:p>
            <a:r>
              <a:rPr lang="en-GB" sz="4000" dirty="0" smtClean="0"/>
              <a:t>5.2 – Assessment Objectives</a:t>
            </a:r>
            <a:endParaRPr lang="en-GB" sz="4000" b="1" dirty="0" smtClean="0"/>
          </a:p>
        </p:txBody>
      </p:sp>
      <p:graphicFrame>
        <p:nvGraphicFramePr>
          <p:cNvPr id="25" name="Table 24"/>
          <p:cNvGraphicFramePr>
            <a:graphicFrameLocks noGrp="1"/>
          </p:cNvGraphicFramePr>
          <p:nvPr>
            <p:extLst>
              <p:ext uri="{D42A27DB-BD31-4B8C-83A1-F6EECF244321}">
                <p14:modId xmlns:p14="http://schemas.microsoft.com/office/powerpoint/2010/main" val="337798605"/>
              </p:ext>
            </p:extLst>
          </p:nvPr>
        </p:nvGraphicFramePr>
        <p:xfrm>
          <a:off x="6732240" y="1556792"/>
          <a:ext cx="2051918" cy="5053960"/>
        </p:xfrm>
        <a:graphic>
          <a:graphicData uri="http://schemas.openxmlformats.org/drawingml/2006/table">
            <a:tbl>
              <a:tblPr firstRow="1" firstCol="1" lastRow="1" lastCol="1" bandRow="1" bandCol="1">
                <a:tableStyleId>{2D5ABB26-0587-4C30-8999-92F81FD0307C}</a:tableStyleId>
              </a:tblPr>
              <a:tblGrid>
                <a:gridCol w="2051918"/>
              </a:tblGrid>
              <a:tr h="360040">
                <a:tc>
                  <a:txBody>
                    <a:bodyPr/>
                    <a:lstStyle/>
                    <a:p>
                      <a:pPr>
                        <a:spcAft>
                          <a:spcPts val="0"/>
                        </a:spcAft>
                      </a:pPr>
                      <a:endParaRPr lang="en-GB" sz="16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465087">
                <a:tc>
                  <a:txBody>
                    <a:bodyPr/>
                    <a:lstStyle/>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The need to know where your money is and where it is being spent.</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How Tesco’s thought they had £270M when they really had £5m</a:t>
                      </a:r>
                    </a:p>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What happens when there is zero cash to work with</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What is an accountant, Finance officer, Economics, Base Rate, GDP.</a:t>
                      </a:r>
                    </a:p>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Loss leaders and start-ups.</a:t>
                      </a:r>
                      <a:endParaRPr lang="en-GB" sz="1600" dirty="0" smtClean="0">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872039" y="1556792"/>
            <a:ext cx="1876425" cy="333375"/>
          </a:xfrm>
          <a:prstGeom prst="rect">
            <a:avLst/>
          </a:prstGeom>
          <a:noFill/>
          <a:extLst>
            <a:ext uri="{909E8E84-426E-40DD-AFC4-6F175D3DCCD1}">
              <a14:hiddenFill xmlns:a14="http://schemas.microsoft.com/office/drawing/2010/main">
                <a:solidFill>
                  <a:srgbClr val="FFFFFF"/>
                </a:solidFill>
              </a14:hiddenFill>
            </a:ext>
          </a:extLst>
        </p:spPr>
      </p:pic>
      <p:sp>
        <p:nvSpPr>
          <p:cNvPr id="34" name="Rectangle 33"/>
          <p:cNvSpPr/>
          <p:nvPr/>
        </p:nvSpPr>
        <p:spPr>
          <a:xfrm>
            <a:off x="323528" y="1167716"/>
            <a:ext cx="8496944" cy="677108"/>
          </a:xfrm>
          <a:prstGeom prst="rect">
            <a:avLst/>
          </a:prstGeom>
        </p:spPr>
        <p:txBody>
          <a:bodyPr wrap="square">
            <a:spAutoFit/>
          </a:bodyPr>
          <a:lstStyle/>
          <a:p>
            <a:r>
              <a:rPr lang="en-GB" sz="1900" dirty="0" smtClean="0"/>
              <a:t>Outlines below are the objectives for this section of the Unit. They should be revised as part of the exam preparation.</a:t>
            </a:r>
            <a:endParaRPr lang="en-GB" sz="1900" dirty="0" smtClean="0">
              <a:latin typeface="Calibri" pitchFamily="34" charset="0"/>
              <a:cs typeface="Calibri" pitchFamily="34" charset="0"/>
            </a:endParaRPr>
          </a:p>
        </p:txBody>
      </p:sp>
      <p:sp>
        <p:nvSpPr>
          <p:cNvPr id="2" name="Rectangle 1"/>
          <p:cNvSpPr/>
          <p:nvPr/>
        </p:nvSpPr>
        <p:spPr>
          <a:xfrm>
            <a:off x="288156" y="1844824"/>
            <a:ext cx="6300068" cy="4724370"/>
          </a:xfrm>
          <a:prstGeom prst="rect">
            <a:avLst/>
          </a:prstGeom>
        </p:spPr>
        <p:txBody>
          <a:bodyPr wrap="square">
            <a:spAutoFit/>
          </a:bodyPr>
          <a:lstStyle/>
          <a:p>
            <a:r>
              <a:rPr lang="en-US" sz="2150" b="1" dirty="0"/>
              <a:t>5.2.1 </a:t>
            </a:r>
            <a:r>
              <a:rPr lang="en-US" sz="2150" b="1" dirty="0" smtClean="0"/>
              <a:t>- The </a:t>
            </a:r>
            <a:r>
              <a:rPr lang="en-US" sz="2150" b="1" dirty="0"/>
              <a:t>importance of cash and of cash-flow forecasting:</a:t>
            </a:r>
          </a:p>
          <a:p>
            <a:pPr marL="515938" indent="-342900">
              <a:buFont typeface="Arial" panose="020B0604020202020204" pitchFamily="34" charset="0"/>
              <a:buChar char="•"/>
            </a:pPr>
            <a:r>
              <a:rPr lang="en-US" sz="2150" dirty="0" smtClean="0"/>
              <a:t>Why </a:t>
            </a:r>
            <a:r>
              <a:rPr lang="en-US" sz="2150" dirty="0"/>
              <a:t>cash is important to a business</a:t>
            </a:r>
          </a:p>
          <a:p>
            <a:pPr marL="515938" indent="-342900">
              <a:buFont typeface="Arial" panose="020B0604020202020204" pitchFamily="34" charset="0"/>
              <a:buChar char="•"/>
            </a:pPr>
            <a:r>
              <a:rPr lang="en-US" sz="2150" dirty="0" smtClean="0"/>
              <a:t>What </a:t>
            </a:r>
            <a:r>
              <a:rPr lang="en-US" sz="2150" dirty="0"/>
              <a:t>a cash-flow forecast is, how a simple one is </a:t>
            </a:r>
            <a:r>
              <a:rPr lang="en-US" sz="2150" dirty="0" smtClean="0"/>
              <a:t>constructed and </a:t>
            </a:r>
            <a:r>
              <a:rPr lang="en-US" sz="2150" dirty="0"/>
              <a:t>the importance of it</a:t>
            </a:r>
          </a:p>
          <a:p>
            <a:pPr marL="515938" indent="-342900">
              <a:buFont typeface="Arial" panose="020B0604020202020204" pitchFamily="34" charset="0"/>
              <a:buChar char="•"/>
            </a:pPr>
            <a:r>
              <a:rPr lang="en-US" sz="2150" dirty="0" smtClean="0"/>
              <a:t>Amend </a:t>
            </a:r>
            <a:r>
              <a:rPr lang="en-US" sz="2150" dirty="0"/>
              <a:t>or complete a simple cash-flow forecast</a:t>
            </a:r>
          </a:p>
          <a:p>
            <a:pPr marL="515938" indent="-342900">
              <a:buFont typeface="Arial" panose="020B0604020202020204" pitchFamily="34" charset="0"/>
              <a:buChar char="•"/>
            </a:pPr>
            <a:r>
              <a:rPr lang="en-US" sz="2150" dirty="0" smtClean="0"/>
              <a:t>How </a:t>
            </a:r>
            <a:r>
              <a:rPr lang="en-US" sz="2150" dirty="0"/>
              <a:t>to interpret a simple cash-flow forecast</a:t>
            </a:r>
          </a:p>
          <a:p>
            <a:pPr marL="515938" indent="-342900">
              <a:buFont typeface="Arial" panose="020B0604020202020204" pitchFamily="34" charset="0"/>
              <a:buChar char="•"/>
            </a:pPr>
            <a:r>
              <a:rPr lang="en-US" sz="2150" dirty="0" smtClean="0"/>
              <a:t>How </a:t>
            </a:r>
            <a:r>
              <a:rPr lang="en-US" sz="2150" dirty="0"/>
              <a:t>a short-term cash-flow problem might be overcome, </a:t>
            </a:r>
            <a:r>
              <a:rPr lang="en-US" sz="2150" dirty="0" smtClean="0"/>
              <a:t>e.g. increasing </a:t>
            </a:r>
            <a:r>
              <a:rPr lang="en-US" sz="2150" dirty="0"/>
              <a:t>loans, delaying payments, asking debtors to pay </a:t>
            </a:r>
            <a:r>
              <a:rPr lang="en-US" sz="2150" dirty="0" smtClean="0"/>
              <a:t>more </a:t>
            </a:r>
            <a:r>
              <a:rPr lang="en-GB" sz="2150" dirty="0" smtClean="0"/>
              <a:t>quickly</a:t>
            </a:r>
            <a:endParaRPr lang="en-GB" sz="2150" dirty="0"/>
          </a:p>
          <a:p>
            <a:r>
              <a:rPr lang="en-GB" sz="2150" b="1" smtClean="0"/>
              <a:t>5.2.5 </a:t>
            </a:r>
            <a:r>
              <a:rPr lang="en-GB" sz="2150" b="1" dirty="0" smtClean="0"/>
              <a:t>- Working </a:t>
            </a:r>
            <a:r>
              <a:rPr lang="en-GB" sz="2150" b="1" dirty="0"/>
              <a:t>capital:</a:t>
            </a:r>
          </a:p>
          <a:p>
            <a:pPr marL="515938" indent="-342900">
              <a:buFont typeface="Arial" panose="020B0604020202020204" pitchFamily="34" charset="0"/>
              <a:buChar char="•"/>
            </a:pPr>
            <a:r>
              <a:rPr lang="en-US" sz="2150" dirty="0" smtClean="0"/>
              <a:t>The </a:t>
            </a:r>
            <a:r>
              <a:rPr lang="en-US" sz="2150" dirty="0"/>
              <a:t>concept and importance of working capital</a:t>
            </a:r>
            <a:endParaRPr lang="en-GB" sz="2150" dirty="0"/>
          </a:p>
        </p:txBody>
      </p:sp>
    </p:spTree>
    <p:extLst>
      <p:ext uri="{BB962C8B-B14F-4D97-AF65-F5344CB8AC3E}">
        <p14:creationId xmlns:p14="http://schemas.microsoft.com/office/powerpoint/2010/main" val="201828229"/>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3200" dirty="0" smtClean="0"/>
              <a:t>5.2.1 – Why cash is important to a Business?</a:t>
            </a:r>
            <a:endParaRPr lang="en-GB" sz="3200" b="1" dirty="0" smtClean="0"/>
          </a:p>
        </p:txBody>
      </p:sp>
      <p:sp>
        <p:nvSpPr>
          <p:cNvPr id="8" name="Rectangle 7"/>
          <p:cNvSpPr/>
          <p:nvPr/>
        </p:nvSpPr>
        <p:spPr>
          <a:xfrm>
            <a:off x="323849" y="1196752"/>
            <a:ext cx="6404795" cy="5186035"/>
          </a:xfrm>
          <a:prstGeom prst="rect">
            <a:avLst/>
          </a:prstGeom>
        </p:spPr>
        <p:txBody>
          <a:bodyPr wrap="square">
            <a:spAutoFit/>
          </a:bodyPr>
          <a:lstStyle/>
          <a:p>
            <a:pPr marL="285750" indent="-285750">
              <a:spcAft>
                <a:spcPts val="600"/>
              </a:spcAft>
              <a:buClr>
                <a:srgbClr val="00B050"/>
              </a:buClr>
              <a:buFont typeface="Wingdings 3" panose="05040102010807070707" pitchFamily="18" charset="2"/>
              <a:buChar char=""/>
            </a:pPr>
            <a:r>
              <a:rPr lang="en-US" sz="1700" dirty="0" smtClean="0"/>
              <a:t>Cash is a liquid asset. This means that it is immediately available for spending on goods and services.</a:t>
            </a:r>
          </a:p>
          <a:p>
            <a:pPr marL="285750" indent="-285750">
              <a:spcAft>
                <a:spcPts val="600"/>
              </a:spcAft>
              <a:buClr>
                <a:srgbClr val="00B050"/>
              </a:buClr>
              <a:buFont typeface="Wingdings 3" panose="05040102010807070707" pitchFamily="18" charset="2"/>
              <a:buChar char=""/>
            </a:pPr>
            <a:r>
              <a:rPr lang="en-US" sz="1700" dirty="0" smtClean="0"/>
              <a:t>Do you ever run out of cash? Have you ever been unable to pay for goods which you need at one particular time because you did not have enough cash? Have you ever borrowed money or incurred bills which you cannot immediately pay? If you answered ‘yes’ to any of these questions, you have already experience a </a:t>
            </a:r>
            <a:r>
              <a:rPr lang="en-US" sz="1700" b="1" dirty="0" smtClean="0"/>
              <a:t>cash flow</a:t>
            </a:r>
            <a:r>
              <a:rPr lang="en-US" sz="1700" dirty="0" smtClean="0"/>
              <a:t> problem! In business terms, cash flow means the flow of money into and out of a business over a period of time.</a:t>
            </a:r>
          </a:p>
          <a:p>
            <a:pPr marL="574675" indent="-227013">
              <a:spcAft>
                <a:spcPts val="600"/>
              </a:spcAft>
              <a:buClr>
                <a:srgbClr val="00B050"/>
              </a:buClr>
              <a:buFont typeface="Arial" panose="020B0604020202020204" pitchFamily="34" charset="0"/>
              <a:buChar char="•"/>
            </a:pPr>
            <a:r>
              <a:rPr lang="en-US" sz="1700" dirty="0" smtClean="0"/>
              <a:t>If a business has too little cash – or even runs out of it completely – it will face major problems:</a:t>
            </a:r>
          </a:p>
          <a:p>
            <a:pPr marL="574675" indent="-227013">
              <a:spcAft>
                <a:spcPts val="600"/>
              </a:spcAft>
              <a:buClr>
                <a:srgbClr val="00B050"/>
              </a:buClr>
              <a:buFont typeface="Arial" panose="020B0604020202020204" pitchFamily="34" charset="0"/>
              <a:buChar char="•"/>
            </a:pPr>
            <a:r>
              <a:rPr lang="en-US" sz="1700" dirty="0" smtClean="0"/>
              <a:t>Unable to pay workers, suppliers, landlord, government</a:t>
            </a:r>
          </a:p>
          <a:p>
            <a:pPr marL="574675" indent="-227013">
              <a:spcAft>
                <a:spcPts val="600"/>
              </a:spcAft>
              <a:buClr>
                <a:srgbClr val="00B050"/>
              </a:buClr>
              <a:buFont typeface="Arial" panose="020B0604020202020204" pitchFamily="34" charset="0"/>
              <a:buChar char="•"/>
            </a:pPr>
            <a:r>
              <a:rPr lang="en-US" sz="1700" dirty="0" smtClean="0"/>
              <a:t>Production of goods and services will stop – workers will not work for nothing and suppliers will not supply if they are not paid.</a:t>
            </a:r>
          </a:p>
          <a:p>
            <a:pPr marL="574675" indent="-227013">
              <a:spcAft>
                <a:spcPts val="600"/>
              </a:spcAft>
              <a:buClr>
                <a:srgbClr val="00B050"/>
              </a:buClr>
              <a:buFont typeface="Arial" panose="020B0604020202020204" pitchFamily="34" charset="0"/>
              <a:buChar char="•"/>
            </a:pPr>
            <a:r>
              <a:rPr lang="en-US" sz="1700" dirty="0" smtClean="0"/>
              <a:t>The business may be forced into ‘liquidation’ – selling up everything it owns to pay for its debts.</a:t>
            </a:r>
            <a:endParaRPr lang="en-GB" sz="1700" dirty="0" smtClean="0"/>
          </a:p>
        </p:txBody>
      </p:sp>
      <p:sp>
        <p:nvSpPr>
          <p:cNvPr id="6" name="Round Same Side Corner Rectangle 5">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273</a:t>
            </a:r>
            <a:endParaRPr lang="en-GB" sz="2000" b="1" dirty="0">
              <a:latin typeface="Arial" panose="020B0604020202020204" pitchFamily="34" charset="0"/>
              <a:cs typeface="Arial" panose="020B0604020202020204" pitchFamily="34" charset="0"/>
            </a:endParaRPr>
          </a:p>
        </p:txBody>
      </p:sp>
      <p:graphicFrame>
        <p:nvGraphicFramePr>
          <p:cNvPr id="7" name="Table 6"/>
          <p:cNvGraphicFramePr>
            <a:graphicFrameLocks noGrp="1"/>
          </p:cNvGraphicFramePr>
          <p:nvPr>
            <p:extLst>
              <p:ext uri="{D42A27DB-BD31-4B8C-83A1-F6EECF244321}">
                <p14:modId xmlns:p14="http://schemas.microsoft.com/office/powerpoint/2010/main" val="3571159529"/>
              </p:ext>
            </p:extLst>
          </p:nvPr>
        </p:nvGraphicFramePr>
        <p:xfrm>
          <a:off x="6804248" y="1124744"/>
          <a:ext cx="1979910" cy="5297800"/>
        </p:xfrm>
        <a:graphic>
          <a:graphicData uri="http://schemas.openxmlformats.org/drawingml/2006/table">
            <a:tbl>
              <a:tblPr firstRow="1" firstCol="1" lastRow="1" lastCol="1" bandRow="1" bandCol="1">
                <a:tableStyleId>{2D5ABB26-0587-4C30-8999-92F81FD0307C}</a:tableStyleId>
              </a:tblPr>
              <a:tblGrid>
                <a:gridCol w="1979910"/>
              </a:tblGrid>
              <a:tr h="360040">
                <a:tc>
                  <a:txBody>
                    <a:bodyPr/>
                    <a:lstStyle/>
                    <a:p>
                      <a:pPr>
                        <a:spcAft>
                          <a:spcPts val="0"/>
                        </a:spcAft>
                      </a:pPr>
                      <a:endParaRPr lang="en-GB" sz="16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465087">
                <a:tc>
                  <a:txBody>
                    <a:bodyPr/>
                    <a:lstStyle/>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The need to know where your money is and where it is being spent.</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How Tesco’s thought they had £270M when they really had £5m</a:t>
                      </a:r>
                    </a:p>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What happens when there is zero cash to work with</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What is an accountant, Finance officer, Economics, Base Rate, GDP.</a:t>
                      </a:r>
                    </a:p>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Loss leaders and start-ups.</a:t>
                      </a:r>
                      <a:endParaRPr lang="en-GB" sz="1600" dirty="0" smtClean="0">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937890" y="1124744"/>
            <a:ext cx="1810575"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85678915"/>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3600" dirty="0" smtClean="0"/>
              <a:t>5.2.1 – What is meant by Cash Flow?</a:t>
            </a:r>
            <a:endParaRPr lang="en-GB" sz="3600" b="1" dirty="0" smtClean="0"/>
          </a:p>
        </p:txBody>
      </p:sp>
      <p:sp>
        <p:nvSpPr>
          <p:cNvPr id="8" name="Rectangle 7"/>
          <p:cNvSpPr/>
          <p:nvPr/>
        </p:nvSpPr>
        <p:spPr>
          <a:xfrm>
            <a:off x="323849" y="1196752"/>
            <a:ext cx="8496623" cy="5370701"/>
          </a:xfrm>
          <a:prstGeom prst="rect">
            <a:avLst/>
          </a:prstGeom>
        </p:spPr>
        <p:txBody>
          <a:bodyPr wrap="square">
            <a:spAutoFit/>
          </a:bodyPr>
          <a:lstStyle/>
          <a:p>
            <a:pPr marL="285750" indent="-285750">
              <a:spcAft>
                <a:spcPts val="600"/>
              </a:spcAft>
              <a:buClr>
                <a:srgbClr val="00B050"/>
              </a:buClr>
              <a:buFont typeface="Wingdings 3" panose="05040102010807070707" pitchFamily="18" charset="2"/>
              <a:buChar char=""/>
            </a:pPr>
            <a:r>
              <a:rPr lang="en-US" sz="1600" dirty="0" smtClean="0"/>
              <a:t>How can cash flow into a business </a:t>
            </a:r>
            <a:r>
              <a:rPr lang="en-US" sz="1600" b="1" dirty="0" smtClean="0"/>
              <a:t>(cash inflow)?</a:t>
            </a:r>
            <a:r>
              <a:rPr lang="en-US" sz="1600" dirty="0" smtClean="0"/>
              <a:t> Here are five of the most common ways:</a:t>
            </a:r>
          </a:p>
          <a:p>
            <a:pPr marL="574675" indent="-227013">
              <a:spcAft>
                <a:spcPts val="600"/>
              </a:spcAft>
              <a:buClr>
                <a:srgbClr val="00B050"/>
              </a:buClr>
              <a:buFont typeface="Arial" panose="020B0604020202020204" pitchFamily="34" charset="0"/>
              <a:buChar char="•"/>
            </a:pPr>
            <a:r>
              <a:rPr lang="en-US" sz="1600" dirty="0" smtClean="0"/>
              <a:t>The sale of products for cash.</a:t>
            </a:r>
          </a:p>
          <a:p>
            <a:pPr marL="574675" indent="-227013">
              <a:spcAft>
                <a:spcPts val="600"/>
              </a:spcAft>
              <a:buClr>
                <a:srgbClr val="00B050"/>
              </a:buClr>
              <a:buFont typeface="Arial" panose="020B0604020202020204" pitchFamily="34" charset="0"/>
              <a:buChar char="•"/>
            </a:pPr>
            <a:r>
              <a:rPr lang="en-US" sz="1600" dirty="0" smtClean="0"/>
              <a:t>Payments made by debtors – debtors are customers who have already purchased products from the business but did not pay for them at the time.</a:t>
            </a:r>
          </a:p>
          <a:p>
            <a:pPr marL="574675" indent="-227013">
              <a:spcAft>
                <a:spcPts val="600"/>
              </a:spcAft>
              <a:buClr>
                <a:srgbClr val="00B050"/>
              </a:buClr>
              <a:buFont typeface="Arial" panose="020B0604020202020204" pitchFamily="34" charset="0"/>
              <a:buChar char="•"/>
            </a:pPr>
            <a:r>
              <a:rPr lang="en-US" sz="1600" dirty="0" smtClean="0"/>
              <a:t>Borrowing money from an external source – this will lead to cash flowing into the business (it will have to be paid eventually)</a:t>
            </a:r>
          </a:p>
          <a:p>
            <a:pPr marL="574675" indent="-227013">
              <a:spcAft>
                <a:spcPts val="600"/>
              </a:spcAft>
              <a:buClr>
                <a:srgbClr val="00B050"/>
              </a:buClr>
              <a:buFont typeface="Arial" panose="020B0604020202020204" pitchFamily="34" charset="0"/>
              <a:buChar char="•"/>
            </a:pPr>
            <a:r>
              <a:rPr lang="en-US" sz="1600" dirty="0" smtClean="0"/>
              <a:t>The sale of assets of the business, e.g. unwanted property.</a:t>
            </a:r>
          </a:p>
          <a:p>
            <a:pPr marL="574675" indent="-227013">
              <a:spcAft>
                <a:spcPts val="600"/>
              </a:spcAft>
              <a:buClr>
                <a:srgbClr val="00B050"/>
              </a:buClr>
              <a:buFont typeface="Arial" panose="020B0604020202020204" pitchFamily="34" charset="0"/>
              <a:buChar char="•"/>
            </a:pPr>
            <a:r>
              <a:rPr lang="en-US" sz="1600" dirty="0" smtClean="0"/>
              <a:t>Investors – e.g. shareholders in the case of companies – putting more money into the business.</a:t>
            </a:r>
          </a:p>
          <a:p>
            <a:pPr marL="285750" indent="-285750">
              <a:spcAft>
                <a:spcPts val="600"/>
              </a:spcAft>
              <a:buClr>
                <a:srgbClr val="00B050"/>
              </a:buClr>
              <a:buFont typeface="Wingdings 3" panose="05040102010807070707" pitchFamily="18" charset="2"/>
              <a:buChar char=""/>
            </a:pPr>
            <a:r>
              <a:rPr lang="en-US" sz="1600" dirty="0" smtClean="0"/>
              <a:t>How can cash flow out of the business (</a:t>
            </a:r>
            <a:r>
              <a:rPr lang="en-US" sz="1600" b="1" dirty="0" smtClean="0"/>
              <a:t>cash outflow</a:t>
            </a:r>
            <a:r>
              <a:rPr lang="en-US" sz="1600" dirty="0" smtClean="0"/>
              <a:t>)? Here are five of the most common ways:</a:t>
            </a:r>
          </a:p>
          <a:p>
            <a:pPr marL="574675" indent="-227013">
              <a:spcAft>
                <a:spcPts val="600"/>
              </a:spcAft>
              <a:buClr>
                <a:srgbClr val="00B050"/>
              </a:buClr>
              <a:buFont typeface="Arial" panose="020B0604020202020204" pitchFamily="34" charset="0"/>
              <a:buChar char="•"/>
            </a:pPr>
            <a:r>
              <a:rPr lang="en-US" sz="1600" dirty="0" smtClean="0"/>
              <a:t>Purchasing goods or materials for cash</a:t>
            </a:r>
          </a:p>
          <a:p>
            <a:pPr marL="574675" indent="-227013">
              <a:spcAft>
                <a:spcPts val="600"/>
              </a:spcAft>
              <a:buClr>
                <a:srgbClr val="00B050"/>
              </a:buClr>
              <a:buFont typeface="Arial" panose="020B0604020202020204" pitchFamily="34" charset="0"/>
              <a:buChar char="•"/>
            </a:pPr>
            <a:r>
              <a:rPr lang="en-US" sz="1600" dirty="0" smtClean="0"/>
              <a:t>Paying wages, salaries and other expenses in cash</a:t>
            </a:r>
          </a:p>
          <a:p>
            <a:pPr marL="574675" indent="-227013">
              <a:spcAft>
                <a:spcPts val="600"/>
              </a:spcAft>
              <a:buClr>
                <a:srgbClr val="00B050"/>
              </a:buClr>
              <a:buFont typeface="Arial" panose="020B0604020202020204" pitchFamily="34" charset="0"/>
              <a:buChar char="•"/>
            </a:pPr>
            <a:r>
              <a:rPr lang="en-US" sz="1600" dirty="0" smtClean="0"/>
              <a:t>Purchasing fixed assets</a:t>
            </a:r>
          </a:p>
          <a:p>
            <a:pPr marL="574675" indent="-227013">
              <a:spcAft>
                <a:spcPts val="600"/>
              </a:spcAft>
              <a:buClr>
                <a:srgbClr val="00B050"/>
              </a:buClr>
              <a:buFont typeface="Arial" panose="020B0604020202020204" pitchFamily="34" charset="0"/>
              <a:buChar char="•"/>
            </a:pPr>
            <a:r>
              <a:rPr lang="en-US" sz="1600" dirty="0" smtClean="0"/>
              <a:t>Repaying loans</a:t>
            </a:r>
          </a:p>
          <a:p>
            <a:pPr marL="574675" indent="-227013">
              <a:spcAft>
                <a:spcPts val="600"/>
              </a:spcAft>
              <a:buClr>
                <a:srgbClr val="00B050"/>
              </a:buClr>
              <a:buFont typeface="Arial" panose="020B0604020202020204" pitchFamily="34" charset="0"/>
              <a:buChar char="•"/>
            </a:pPr>
            <a:r>
              <a:rPr lang="en-US" sz="1600" dirty="0" smtClean="0"/>
              <a:t>By paying creditors of the business – other firms who supplied items to the business but who were not paid immediately.</a:t>
            </a:r>
            <a:endParaRPr lang="en-GB" sz="1600" dirty="0" smtClean="0"/>
          </a:p>
        </p:txBody>
      </p:sp>
      <p:sp>
        <p:nvSpPr>
          <p:cNvPr id="6" name="Round Same Side Corner Rectangle 5">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273</a:t>
            </a:r>
            <a:endParaRPr lang="en-GB" sz="2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80370524"/>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2800" dirty="0" smtClean="0"/>
              <a:t>5.2.1 – Activity 22.1 – Cash Inflows and Outflows?</a:t>
            </a:r>
            <a:endParaRPr lang="en-GB" sz="2800" b="1" dirty="0" smtClean="0"/>
          </a:p>
        </p:txBody>
      </p:sp>
      <p:sp>
        <p:nvSpPr>
          <p:cNvPr id="8" name="Rectangle 7"/>
          <p:cNvSpPr/>
          <p:nvPr/>
        </p:nvSpPr>
        <p:spPr>
          <a:xfrm>
            <a:off x="323849" y="1196752"/>
            <a:ext cx="6336383" cy="1200329"/>
          </a:xfrm>
          <a:prstGeom prst="rect">
            <a:avLst/>
          </a:prstGeom>
        </p:spPr>
        <p:txBody>
          <a:bodyPr wrap="square">
            <a:spAutoFit/>
          </a:bodyPr>
          <a:lstStyle/>
          <a:p>
            <a:pPr marL="285750" indent="-285750">
              <a:spcAft>
                <a:spcPts val="600"/>
              </a:spcAft>
              <a:buClr>
                <a:srgbClr val="00B050"/>
              </a:buClr>
              <a:buFont typeface="Wingdings 3" panose="05040102010807070707" pitchFamily="18" charset="2"/>
              <a:buChar char=""/>
            </a:pPr>
            <a:r>
              <a:rPr lang="en-US" dirty="0" smtClean="0"/>
              <a:t>Using the table below, for each of the following transactions, tick the correct column to indicate whether it represents a cash inflow or a cash outflow for </a:t>
            </a:r>
            <a:r>
              <a:rPr lang="en-GB" dirty="0" err="1" smtClean="0"/>
              <a:t>Alrraja</a:t>
            </a:r>
            <a:r>
              <a:rPr lang="en-GB" dirty="0"/>
              <a:t>' </a:t>
            </a:r>
            <a:r>
              <a:rPr lang="en-GB" dirty="0" err="1" smtClean="0"/>
              <a:t>Alssalih</a:t>
            </a:r>
            <a:r>
              <a:rPr lang="en-US" dirty="0" smtClean="0"/>
              <a:t> Limited.</a:t>
            </a:r>
            <a:endParaRPr lang="en-GB" dirty="0" smtClean="0"/>
          </a:p>
        </p:txBody>
      </p:sp>
      <p:sp>
        <p:nvSpPr>
          <p:cNvPr id="6" name="Round Same Side Corner Rectangle 5">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274</a:t>
            </a:r>
            <a:endParaRPr lang="en-GB" sz="2000" b="1" dirty="0">
              <a:latin typeface="Arial" panose="020B0604020202020204" pitchFamily="34" charset="0"/>
              <a:cs typeface="Arial" panose="020B0604020202020204"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2518465485"/>
              </p:ext>
            </p:extLst>
          </p:nvPr>
        </p:nvGraphicFramePr>
        <p:xfrm>
          <a:off x="323528" y="2420888"/>
          <a:ext cx="6312900" cy="3749040"/>
        </p:xfrm>
        <a:graphic>
          <a:graphicData uri="http://schemas.openxmlformats.org/drawingml/2006/table">
            <a:tbl>
              <a:tblPr firstRow="1" bandRow="1">
                <a:tableStyleId>{5C22544A-7EE6-4342-B048-85BDC9FD1C3A}</a:tableStyleId>
              </a:tblPr>
              <a:tblGrid>
                <a:gridCol w="3024336"/>
                <a:gridCol w="1704389"/>
                <a:gridCol w="1584175"/>
              </a:tblGrid>
              <a:tr h="306034">
                <a:tc>
                  <a:txBody>
                    <a:bodyPr/>
                    <a:lstStyle/>
                    <a:p>
                      <a:r>
                        <a:rPr lang="en-US" sz="1600" dirty="0" smtClean="0">
                          <a:latin typeface="Arial" panose="020B0604020202020204" pitchFamily="34" charset="0"/>
                          <a:cs typeface="Arial" panose="020B0604020202020204" pitchFamily="34" charset="0"/>
                        </a:rPr>
                        <a:t>Transaction</a:t>
                      </a:r>
                      <a:endParaRPr lang="en-GB" sz="1600" dirty="0">
                        <a:latin typeface="Arial" panose="020B0604020202020204" pitchFamily="34" charset="0"/>
                        <a:cs typeface="Arial" panose="020B0604020202020204" pitchFamily="34" charset="0"/>
                      </a:endParaRPr>
                    </a:p>
                  </a:txBody>
                  <a:tcPr/>
                </a:tc>
                <a:tc>
                  <a:txBody>
                    <a:bodyPr/>
                    <a:lstStyle/>
                    <a:p>
                      <a:r>
                        <a:rPr lang="en-US" sz="1600" dirty="0" smtClean="0">
                          <a:latin typeface="Arial" panose="020B0604020202020204" pitchFamily="34" charset="0"/>
                          <a:cs typeface="Arial" panose="020B0604020202020204" pitchFamily="34" charset="0"/>
                        </a:rPr>
                        <a:t>Cash Inflow</a:t>
                      </a:r>
                      <a:endParaRPr lang="en-GB" sz="1600" dirty="0">
                        <a:latin typeface="Arial" panose="020B0604020202020204" pitchFamily="34" charset="0"/>
                        <a:cs typeface="Arial" panose="020B0604020202020204" pitchFamily="34" charset="0"/>
                      </a:endParaRPr>
                    </a:p>
                  </a:txBody>
                  <a:tcPr/>
                </a:tc>
                <a:tc>
                  <a:txBody>
                    <a:bodyPr/>
                    <a:lstStyle/>
                    <a:p>
                      <a:r>
                        <a:rPr lang="en-US" sz="1600" dirty="0" smtClean="0">
                          <a:latin typeface="Arial" panose="020B0604020202020204" pitchFamily="34" charset="0"/>
                          <a:cs typeface="Arial" panose="020B0604020202020204" pitchFamily="34" charset="0"/>
                        </a:rPr>
                        <a:t>Cash Outflow</a:t>
                      </a:r>
                      <a:endParaRPr lang="en-GB" sz="1600" dirty="0">
                        <a:latin typeface="Arial" panose="020B0604020202020204" pitchFamily="34" charset="0"/>
                        <a:cs typeface="Arial" panose="020B0604020202020204" pitchFamily="34" charset="0"/>
                      </a:endParaRPr>
                    </a:p>
                  </a:txBody>
                  <a:tcPr/>
                </a:tc>
              </a:tr>
              <a:tr h="306034">
                <a:tc>
                  <a:txBody>
                    <a:bodyPr/>
                    <a:lstStyle/>
                    <a:p>
                      <a:r>
                        <a:rPr lang="en-US" sz="1600" dirty="0" smtClean="0">
                          <a:latin typeface="Arial" panose="020B0604020202020204" pitchFamily="34" charset="0"/>
                          <a:cs typeface="Arial" panose="020B0604020202020204" pitchFamily="34" charset="0"/>
                        </a:rPr>
                        <a:t>Purchase of new computer for cash</a:t>
                      </a:r>
                      <a:endParaRPr lang="en-GB" sz="1600" dirty="0">
                        <a:latin typeface="Arial" panose="020B0604020202020204" pitchFamily="34" charset="0"/>
                        <a:cs typeface="Arial" panose="020B0604020202020204" pitchFamily="34" charset="0"/>
                      </a:endParaRPr>
                    </a:p>
                  </a:txBody>
                  <a:tcPr/>
                </a:tc>
                <a:tc>
                  <a:txBody>
                    <a:bodyPr/>
                    <a:lstStyle/>
                    <a:p>
                      <a:endParaRPr lang="en-GB" sz="1600" dirty="0">
                        <a:latin typeface="Arial" panose="020B0604020202020204" pitchFamily="34" charset="0"/>
                        <a:cs typeface="Arial" panose="020B0604020202020204" pitchFamily="34" charset="0"/>
                      </a:endParaRPr>
                    </a:p>
                  </a:txBody>
                  <a:tcPr/>
                </a:tc>
                <a:tc>
                  <a:txBody>
                    <a:bodyPr/>
                    <a:lstStyle/>
                    <a:p>
                      <a:endParaRPr lang="en-GB" sz="1600" dirty="0">
                        <a:latin typeface="Arial" panose="020B0604020202020204" pitchFamily="34" charset="0"/>
                        <a:cs typeface="Arial" panose="020B0604020202020204" pitchFamily="34" charset="0"/>
                      </a:endParaRPr>
                    </a:p>
                  </a:txBody>
                  <a:tcPr/>
                </a:tc>
              </a:tr>
              <a:tr h="306034">
                <a:tc>
                  <a:txBody>
                    <a:bodyPr/>
                    <a:lstStyle/>
                    <a:p>
                      <a:r>
                        <a:rPr lang="en-US" sz="1600" dirty="0" smtClean="0">
                          <a:latin typeface="Arial" panose="020B0604020202020204" pitchFamily="34" charset="0"/>
                          <a:cs typeface="Arial" panose="020B0604020202020204" pitchFamily="34" charset="0"/>
                        </a:rPr>
                        <a:t>Sales of goods to customers – no credit given</a:t>
                      </a:r>
                      <a:endParaRPr lang="en-GB" sz="1600" dirty="0">
                        <a:latin typeface="Arial" panose="020B0604020202020204" pitchFamily="34" charset="0"/>
                        <a:cs typeface="Arial" panose="020B0604020202020204" pitchFamily="34" charset="0"/>
                      </a:endParaRPr>
                    </a:p>
                  </a:txBody>
                  <a:tcPr/>
                </a:tc>
                <a:tc>
                  <a:txBody>
                    <a:bodyPr/>
                    <a:lstStyle/>
                    <a:p>
                      <a:endParaRPr lang="en-GB" sz="1600" dirty="0">
                        <a:latin typeface="Arial" panose="020B0604020202020204" pitchFamily="34" charset="0"/>
                        <a:cs typeface="Arial" panose="020B0604020202020204" pitchFamily="34" charset="0"/>
                      </a:endParaRPr>
                    </a:p>
                  </a:txBody>
                  <a:tcPr/>
                </a:tc>
                <a:tc>
                  <a:txBody>
                    <a:bodyPr/>
                    <a:lstStyle/>
                    <a:p>
                      <a:endParaRPr lang="en-GB" sz="1600">
                        <a:latin typeface="Arial" panose="020B0604020202020204" pitchFamily="34" charset="0"/>
                        <a:cs typeface="Arial" panose="020B0604020202020204" pitchFamily="34" charset="0"/>
                      </a:endParaRPr>
                    </a:p>
                  </a:txBody>
                  <a:tcPr/>
                </a:tc>
              </a:tr>
              <a:tr h="306034">
                <a:tc>
                  <a:txBody>
                    <a:bodyPr/>
                    <a:lstStyle/>
                    <a:p>
                      <a:r>
                        <a:rPr lang="en-US" sz="1600" dirty="0" smtClean="0">
                          <a:latin typeface="Arial" panose="020B0604020202020204" pitchFamily="34" charset="0"/>
                          <a:cs typeface="Arial" panose="020B0604020202020204" pitchFamily="34" charset="0"/>
                        </a:rPr>
                        <a:t>Interest paid on bank loans</a:t>
                      </a:r>
                      <a:endParaRPr lang="en-GB" sz="1600" dirty="0">
                        <a:latin typeface="Arial" panose="020B0604020202020204" pitchFamily="34" charset="0"/>
                        <a:cs typeface="Arial" panose="020B0604020202020204" pitchFamily="34" charset="0"/>
                      </a:endParaRPr>
                    </a:p>
                  </a:txBody>
                  <a:tcPr/>
                </a:tc>
                <a:tc>
                  <a:txBody>
                    <a:bodyPr/>
                    <a:lstStyle/>
                    <a:p>
                      <a:endParaRPr lang="en-GB" sz="1600" dirty="0">
                        <a:latin typeface="Arial" panose="020B0604020202020204" pitchFamily="34" charset="0"/>
                        <a:cs typeface="Arial" panose="020B0604020202020204" pitchFamily="34" charset="0"/>
                      </a:endParaRPr>
                    </a:p>
                  </a:txBody>
                  <a:tcPr/>
                </a:tc>
                <a:tc>
                  <a:txBody>
                    <a:bodyPr/>
                    <a:lstStyle/>
                    <a:p>
                      <a:endParaRPr lang="en-GB" sz="1600">
                        <a:latin typeface="Arial" panose="020B0604020202020204" pitchFamily="34" charset="0"/>
                        <a:cs typeface="Arial" panose="020B0604020202020204" pitchFamily="34" charset="0"/>
                      </a:endParaRPr>
                    </a:p>
                  </a:txBody>
                  <a:tcPr/>
                </a:tc>
              </a:tr>
              <a:tr h="306034">
                <a:tc>
                  <a:txBody>
                    <a:bodyPr/>
                    <a:lstStyle/>
                    <a:p>
                      <a:r>
                        <a:rPr lang="en-US" sz="1600" dirty="0" smtClean="0">
                          <a:latin typeface="Arial" panose="020B0604020202020204" pitchFamily="34" charset="0"/>
                          <a:cs typeface="Arial" panose="020B0604020202020204" pitchFamily="34" charset="0"/>
                        </a:rPr>
                        <a:t>Wages</a:t>
                      </a:r>
                      <a:r>
                        <a:rPr lang="en-US" sz="1600" baseline="0" dirty="0" smtClean="0">
                          <a:latin typeface="Arial" panose="020B0604020202020204" pitchFamily="34" charset="0"/>
                          <a:cs typeface="Arial" panose="020B0604020202020204" pitchFamily="34" charset="0"/>
                        </a:rPr>
                        <a:t> paid to employers</a:t>
                      </a:r>
                      <a:endParaRPr lang="en-GB" sz="1600" dirty="0">
                        <a:latin typeface="Arial" panose="020B0604020202020204" pitchFamily="34" charset="0"/>
                        <a:cs typeface="Arial" panose="020B0604020202020204" pitchFamily="34" charset="0"/>
                      </a:endParaRPr>
                    </a:p>
                  </a:txBody>
                  <a:tcPr/>
                </a:tc>
                <a:tc>
                  <a:txBody>
                    <a:bodyPr/>
                    <a:lstStyle/>
                    <a:p>
                      <a:endParaRPr lang="en-GB" sz="1600">
                        <a:latin typeface="Arial" panose="020B0604020202020204" pitchFamily="34" charset="0"/>
                        <a:cs typeface="Arial" panose="020B0604020202020204" pitchFamily="34" charset="0"/>
                      </a:endParaRPr>
                    </a:p>
                  </a:txBody>
                  <a:tcPr/>
                </a:tc>
                <a:tc>
                  <a:txBody>
                    <a:bodyPr/>
                    <a:lstStyle/>
                    <a:p>
                      <a:endParaRPr lang="en-GB" sz="1600">
                        <a:latin typeface="Arial" panose="020B0604020202020204" pitchFamily="34" charset="0"/>
                        <a:cs typeface="Arial" panose="020B0604020202020204" pitchFamily="34" charset="0"/>
                      </a:endParaRPr>
                    </a:p>
                  </a:txBody>
                  <a:tcPr/>
                </a:tc>
              </a:tr>
              <a:tr h="306034">
                <a:tc>
                  <a:txBody>
                    <a:bodyPr/>
                    <a:lstStyle/>
                    <a:p>
                      <a:r>
                        <a:rPr lang="en-US" sz="1600" dirty="0" smtClean="0">
                          <a:latin typeface="Arial" panose="020B0604020202020204" pitchFamily="34" charset="0"/>
                          <a:cs typeface="Arial" panose="020B0604020202020204" pitchFamily="34" charset="0"/>
                        </a:rPr>
                        <a:t>Debtors</a:t>
                      </a:r>
                      <a:r>
                        <a:rPr lang="en-US" sz="1600" baseline="0" dirty="0" smtClean="0">
                          <a:latin typeface="Arial" panose="020B0604020202020204" pitchFamily="34" charset="0"/>
                          <a:cs typeface="Arial" panose="020B0604020202020204" pitchFamily="34" charset="0"/>
                        </a:rPr>
                        <a:t> paying their bills</a:t>
                      </a:r>
                      <a:endParaRPr lang="en-GB" sz="1600" dirty="0">
                        <a:latin typeface="Arial" panose="020B0604020202020204" pitchFamily="34" charset="0"/>
                        <a:cs typeface="Arial" panose="020B0604020202020204" pitchFamily="34" charset="0"/>
                      </a:endParaRPr>
                    </a:p>
                  </a:txBody>
                  <a:tcPr/>
                </a:tc>
                <a:tc>
                  <a:txBody>
                    <a:bodyPr/>
                    <a:lstStyle/>
                    <a:p>
                      <a:endParaRPr lang="en-GB" sz="1600" dirty="0">
                        <a:latin typeface="Arial" panose="020B0604020202020204" pitchFamily="34" charset="0"/>
                        <a:cs typeface="Arial" panose="020B0604020202020204" pitchFamily="34" charset="0"/>
                      </a:endParaRPr>
                    </a:p>
                  </a:txBody>
                  <a:tcPr/>
                </a:tc>
                <a:tc>
                  <a:txBody>
                    <a:bodyPr/>
                    <a:lstStyle/>
                    <a:p>
                      <a:endParaRPr lang="en-GB" sz="1600">
                        <a:latin typeface="Arial" panose="020B0604020202020204" pitchFamily="34" charset="0"/>
                        <a:cs typeface="Arial" panose="020B0604020202020204" pitchFamily="34" charset="0"/>
                      </a:endParaRPr>
                    </a:p>
                  </a:txBody>
                  <a:tcPr/>
                </a:tc>
              </a:tr>
              <a:tr h="306034">
                <a:tc>
                  <a:txBody>
                    <a:bodyPr/>
                    <a:lstStyle/>
                    <a:p>
                      <a:r>
                        <a:rPr lang="en-US" sz="1600" dirty="0" smtClean="0">
                          <a:latin typeface="Arial" panose="020B0604020202020204" pitchFamily="34" charset="0"/>
                          <a:cs typeface="Arial" panose="020B0604020202020204" pitchFamily="34" charset="0"/>
                        </a:rPr>
                        <a:t>Additional shares are sold</a:t>
                      </a:r>
                      <a:r>
                        <a:rPr lang="en-US" sz="1600" baseline="0" dirty="0" smtClean="0">
                          <a:latin typeface="Arial" panose="020B0604020202020204" pitchFamily="34" charset="0"/>
                          <a:cs typeface="Arial" panose="020B0604020202020204" pitchFamily="34" charset="0"/>
                        </a:rPr>
                        <a:t> to shareholders</a:t>
                      </a:r>
                      <a:endParaRPr lang="en-GB" sz="1600" dirty="0">
                        <a:latin typeface="Arial" panose="020B0604020202020204" pitchFamily="34" charset="0"/>
                        <a:cs typeface="Arial" panose="020B0604020202020204" pitchFamily="34" charset="0"/>
                      </a:endParaRPr>
                    </a:p>
                  </a:txBody>
                  <a:tcPr/>
                </a:tc>
                <a:tc>
                  <a:txBody>
                    <a:bodyPr/>
                    <a:lstStyle/>
                    <a:p>
                      <a:endParaRPr lang="en-GB" sz="1600">
                        <a:latin typeface="Arial" panose="020B0604020202020204" pitchFamily="34" charset="0"/>
                        <a:cs typeface="Arial" panose="020B0604020202020204" pitchFamily="34" charset="0"/>
                      </a:endParaRPr>
                    </a:p>
                  </a:txBody>
                  <a:tcPr/>
                </a:tc>
                <a:tc>
                  <a:txBody>
                    <a:bodyPr/>
                    <a:lstStyle/>
                    <a:p>
                      <a:endParaRPr lang="en-GB" sz="1600">
                        <a:latin typeface="Arial" panose="020B0604020202020204" pitchFamily="34" charset="0"/>
                        <a:cs typeface="Arial" panose="020B0604020202020204" pitchFamily="34" charset="0"/>
                      </a:endParaRPr>
                    </a:p>
                  </a:txBody>
                  <a:tcPr/>
                </a:tc>
              </a:tr>
              <a:tr h="306034">
                <a:tc>
                  <a:txBody>
                    <a:bodyPr/>
                    <a:lstStyle/>
                    <a:p>
                      <a:r>
                        <a:rPr lang="en-US" sz="1600" dirty="0" smtClean="0">
                          <a:latin typeface="Arial" panose="020B0604020202020204" pitchFamily="34" charset="0"/>
                          <a:cs typeface="Arial" panose="020B0604020202020204" pitchFamily="34" charset="0"/>
                        </a:rPr>
                        <a:t>Creditors / Suppliers are paid</a:t>
                      </a:r>
                      <a:endParaRPr lang="en-GB" sz="1600" dirty="0">
                        <a:latin typeface="Arial" panose="020B0604020202020204" pitchFamily="34" charset="0"/>
                        <a:cs typeface="Arial" panose="020B0604020202020204" pitchFamily="34" charset="0"/>
                      </a:endParaRPr>
                    </a:p>
                  </a:txBody>
                  <a:tcPr/>
                </a:tc>
                <a:tc>
                  <a:txBody>
                    <a:bodyPr/>
                    <a:lstStyle/>
                    <a:p>
                      <a:endParaRPr lang="en-GB" sz="1600" dirty="0">
                        <a:latin typeface="Arial" panose="020B0604020202020204" pitchFamily="34" charset="0"/>
                        <a:cs typeface="Arial" panose="020B0604020202020204" pitchFamily="34" charset="0"/>
                      </a:endParaRPr>
                    </a:p>
                  </a:txBody>
                  <a:tcPr/>
                </a:tc>
                <a:tc>
                  <a:txBody>
                    <a:bodyPr/>
                    <a:lstStyle/>
                    <a:p>
                      <a:endParaRPr lang="en-GB" sz="1600" dirty="0">
                        <a:latin typeface="Arial" panose="020B0604020202020204" pitchFamily="34" charset="0"/>
                        <a:cs typeface="Arial" panose="020B0604020202020204" pitchFamily="34" charset="0"/>
                      </a:endParaRPr>
                    </a:p>
                  </a:txBody>
                  <a:tcPr/>
                </a:tc>
              </a:tr>
              <a:tr h="306034">
                <a:tc>
                  <a:txBody>
                    <a:bodyPr/>
                    <a:lstStyle/>
                    <a:p>
                      <a:r>
                        <a:rPr lang="en-US" sz="1600" dirty="0" smtClean="0">
                          <a:latin typeface="Arial" panose="020B0604020202020204" pitchFamily="34" charset="0"/>
                          <a:cs typeface="Arial" panose="020B0604020202020204" pitchFamily="34" charset="0"/>
                        </a:rPr>
                        <a:t>Bank overdraft</a:t>
                      </a:r>
                      <a:r>
                        <a:rPr lang="en-US" sz="1600" baseline="0" dirty="0" smtClean="0">
                          <a:latin typeface="Arial" panose="020B0604020202020204" pitchFamily="34" charset="0"/>
                          <a:cs typeface="Arial" panose="020B0604020202020204" pitchFamily="34" charset="0"/>
                        </a:rPr>
                        <a:t> is paid off</a:t>
                      </a:r>
                      <a:endParaRPr lang="en-GB" sz="1600" dirty="0">
                        <a:latin typeface="Arial" panose="020B0604020202020204" pitchFamily="34" charset="0"/>
                        <a:cs typeface="Arial" panose="020B0604020202020204" pitchFamily="34" charset="0"/>
                      </a:endParaRPr>
                    </a:p>
                  </a:txBody>
                  <a:tcPr/>
                </a:tc>
                <a:tc>
                  <a:txBody>
                    <a:bodyPr/>
                    <a:lstStyle/>
                    <a:p>
                      <a:endParaRPr lang="en-GB" sz="1600" dirty="0">
                        <a:latin typeface="Arial" panose="020B0604020202020204" pitchFamily="34" charset="0"/>
                        <a:cs typeface="Arial" panose="020B0604020202020204" pitchFamily="34" charset="0"/>
                      </a:endParaRPr>
                    </a:p>
                  </a:txBody>
                  <a:tcPr/>
                </a:tc>
                <a:tc>
                  <a:txBody>
                    <a:bodyPr/>
                    <a:lstStyle/>
                    <a:p>
                      <a:endParaRPr lang="en-GB" sz="1600" dirty="0">
                        <a:latin typeface="Arial" panose="020B0604020202020204" pitchFamily="34" charset="0"/>
                        <a:cs typeface="Arial" panose="020B0604020202020204" pitchFamily="34" charset="0"/>
                      </a:endParaRPr>
                    </a:p>
                  </a:txBody>
                  <a:tcPr/>
                </a:tc>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1495167710"/>
              </p:ext>
            </p:extLst>
          </p:nvPr>
        </p:nvGraphicFramePr>
        <p:xfrm>
          <a:off x="6804248" y="1124744"/>
          <a:ext cx="1979910" cy="5297800"/>
        </p:xfrm>
        <a:graphic>
          <a:graphicData uri="http://schemas.openxmlformats.org/drawingml/2006/table">
            <a:tbl>
              <a:tblPr firstRow="1" firstCol="1" lastRow="1" lastCol="1" bandRow="1" bandCol="1">
                <a:tableStyleId>{2D5ABB26-0587-4C30-8999-92F81FD0307C}</a:tableStyleId>
              </a:tblPr>
              <a:tblGrid>
                <a:gridCol w="1979910"/>
              </a:tblGrid>
              <a:tr h="360040">
                <a:tc>
                  <a:txBody>
                    <a:bodyPr/>
                    <a:lstStyle/>
                    <a:p>
                      <a:pPr>
                        <a:spcAft>
                          <a:spcPts val="0"/>
                        </a:spcAft>
                      </a:pPr>
                      <a:endParaRPr lang="en-GB" sz="16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465087">
                <a:tc>
                  <a:txBody>
                    <a:bodyPr/>
                    <a:lstStyle/>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The need to know where your money is and where it is being spent.</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How Tesco’s thought they had £270M when they really had £5m</a:t>
                      </a:r>
                    </a:p>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What happens when there is zero cash to work with</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What is an accountant, Finance officer, Economics, Base Rate, GDP.</a:t>
                      </a:r>
                    </a:p>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Loss leaders and start-ups.</a:t>
                      </a:r>
                      <a:endParaRPr lang="en-GB" sz="1600" dirty="0" smtClean="0">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937890" y="1124744"/>
            <a:ext cx="1810575"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72990370"/>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4000" dirty="0" smtClean="0"/>
              <a:t>5.2.1 – Cash Flow Cycle?</a:t>
            </a:r>
            <a:endParaRPr lang="en-GB" sz="4000" b="1" dirty="0" smtClean="0"/>
          </a:p>
        </p:txBody>
      </p:sp>
      <p:sp>
        <p:nvSpPr>
          <p:cNvPr id="8" name="Rectangle 7"/>
          <p:cNvSpPr/>
          <p:nvPr/>
        </p:nvSpPr>
        <p:spPr>
          <a:xfrm>
            <a:off x="323849" y="1196752"/>
            <a:ext cx="8496623" cy="5770811"/>
          </a:xfrm>
          <a:prstGeom prst="rect">
            <a:avLst/>
          </a:prstGeom>
        </p:spPr>
        <p:txBody>
          <a:bodyPr wrap="square">
            <a:spAutoFit/>
          </a:bodyPr>
          <a:lstStyle/>
          <a:p>
            <a:pPr marL="285750" indent="-285750">
              <a:spcAft>
                <a:spcPts val="600"/>
              </a:spcAft>
              <a:buClr>
                <a:srgbClr val="00B050"/>
              </a:buClr>
              <a:buFont typeface="Wingdings 3" panose="05040102010807070707" pitchFamily="18" charset="2"/>
              <a:buChar char=""/>
            </a:pPr>
            <a:r>
              <a:rPr lang="en-US" dirty="0" smtClean="0"/>
              <a:t>The following diagram will help to explain the link between some of the inflows and outflows mentioned on the previous slide – the </a:t>
            </a:r>
            <a:r>
              <a:rPr lang="en-US" b="1" dirty="0" smtClean="0"/>
              <a:t>cash flow cycle.</a:t>
            </a:r>
            <a:r>
              <a:rPr lang="en-US" dirty="0" smtClean="0"/>
              <a:t> It explains why cash paid out is not returned immediately to the business.</a:t>
            </a:r>
          </a:p>
          <a:p>
            <a:pPr marL="285750" indent="-285750">
              <a:spcAft>
                <a:spcPts val="600"/>
              </a:spcAft>
              <a:buClr>
                <a:srgbClr val="00B050"/>
              </a:buClr>
              <a:buFont typeface="Wingdings 3" panose="05040102010807070707" pitchFamily="18" charset="2"/>
              <a:buChar char=""/>
            </a:pPr>
            <a:endParaRPr lang="en-US" dirty="0"/>
          </a:p>
          <a:p>
            <a:pPr marL="285750" indent="-285750">
              <a:spcAft>
                <a:spcPts val="600"/>
              </a:spcAft>
              <a:buClr>
                <a:srgbClr val="00B050"/>
              </a:buClr>
              <a:buFont typeface="Wingdings 3" panose="05040102010807070707" pitchFamily="18" charset="2"/>
              <a:buChar char=""/>
            </a:pPr>
            <a:endParaRPr lang="en-US" dirty="0" smtClean="0"/>
          </a:p>
          <a:p>
            <a:pPr marL="285750" indent="-285750">
              <a:spcAft>
                <a:spcPts val="600"/>
              </a:spcAft>
              <a:buClr>
                <a:srgbClr val="00B050"/>
              </a:buClr>
              <a:buFont typeface="Wingdings 3" panose="05040102010807070707" pitchFamily="18" charset="2"/>
              <a:buChar char=""/>
            </a:pPr>
            <a:endParaRPr lang="en-US" dirty="0"/>
          </a:p>
          <a:p>
            <a:pPr>
              <a:spcAft>
                <a:spcPts val="600"/>
              </a:spcAft>
              <a:buClr>
                <a:srgbClr val="00B050"/>
              </a:buClr>
            </a:pPr>
            <a:endParaRPr lang="en-US" dirty="0" smtClean="0"/>
          </a:p>
          <a:p>
            <a:pPr>
              <a:spcAft>
                <a:spcPts val="600"/>
              </a:spcAft>
              <a:buClr>
                <a:srgbClr val="00B050"/>
              </a:buClr>
            </a:pPr>
            <a:endParaRPr lang="en-US" b="1" dirty="0"/>
          </a:p>
          <a:p>
            <a:pPr>
              <a:spcAft>
                <a:spcPts val="600"/>
              </a:spcAft>
              <a:buClr>
                <a:srgbClr val="00B050"/>
              </a:buClr>
            </a:pPr>
            <a:r>
              <a:rPr lang="en-US" b="1" dirty="0" smtClean="0"/>
              <a:t>The Cash Flow Cycle</a:t>
            </a:r>
          </a:p>
          <a:p>
            <a:pPr marL="285750" indent="-285750">
              <a:spcAft>
                <a:spcPts val="600"/>
              </a:spcAft>
              <a:buClr>
                <a:srgbClr val="00B050"/>
              </a:buClr>
              <a:buFont typeface="Wingdings 3" panose="05040102010807070707" pitchFamily="18" charset="2"/>
              <a:buChar char=""/>
            </a:pPr>
            <a:r>
              <a:rPr lang="en-US" dirty="0" smtClean="0"/>
              <a:t>The diagram show how cash is needed (1) to pay for essential materials and other costs (2) required to produce the product. Time is needed to produce the products (3) before they can be sold to customer (4). If these customers receive credit, they will not have to pay straight away. When they do pay for the goods in cash (5), this money will be needed (1) to pay for buying further materials, etc. (2) and so the cycle continues.</a:t>
            </a:r>
          </a:p>
          <a:p>
            <a:pPr marL="285750" indent="-285750">
              <a:spcAft>
                <a:spcPts val="600"/>
              </a:spcAft>
              <a:buClr>
                <a:srgbClr val="00B050"/>
              </a:buClr>
              <a:buFont typeface="Wingdings 3" panose="05040102010807070707" pitchFamily="18" charset="2"/>
              <a:buChar char=""/>
            </a:pPr>
            <a:r>
              <a:rPr lang="en-US" dirty="0" smtClean="0"/>
              <a:t>The longer the time taken to complete these stages, the greater will be the firm’s need for working capital and cash.</a:t>
            </a:r>
          </a:p>
          <a:p>
            <a:pPr marL="285750" indent="-285750">
              <a:spcAft>
                <a:spcPts val="600"/>
              </a:spcAft>
              <a:buClr>
                <a:srgbClr val="00B050"/>
              </a:buClr>
              <a:buFont typeface="Wingdings 3" panose="05040102010807070707" pitchFamily="18" charset="2"/>
              <a:buChar char=""/>
            </a:pPr>
            <a:endParaRPr lang="en-GB" dirty="0" smtClean="0"/>
          </a:p>
        </p:txBody>
      </p:sp>
      <p:sp>
        <p:nvSpPr>
          <p:cNvPr id="6" name="Round Same Side Corner Rectangle 5">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273</a:t>
            </a:r>
            <a:endParaRPr lang="en-GB" sz="2000" b="1" dirty="0">
              <a:latin typeface="Arial" panose="020B0604020202020204" pitchFamily="34" charset="0"/>
              <a:cs typeface="Arial" panose="020B0604020202020204" pitchFamily="34" charset="0"/>
            </a:endParaRPr>
          </a:p>
        </p:txBody>
      </p:sp>
      <p:sp>
        <p:nvSpPr>
          <p:cNvPr id="2" name="TextBox 1"/>
          <p:cNvSpPr txBox="1"/>
          <p:nvPr/>
        </p:nvSpPr>
        <p:spPr>
          <a:xfrm>
            <a:off x="539552" y="2257707"/>
            <a:ext cx="1800200" cy="553998"/>
          </a:xfrm>
          <a:prstGeom prst="rect">
            <a:avLst/>
          </a:prstGeom>
          <a:solidFill>
            <a:schemeClr val="accent3">
              <a:lumMod val="60000"/>
              <a:lumOff val="40000"/>
            </a:schemeClr>
          </a:solidFill>
          <a:ln w="19050">
            <a:solidFill>
              <a:srgbClr val="FF0000"/>
            </a:solidFill>
          </a:ln>
        </p:spPr>
        <p:txBody>
          <a:bodyPr wrap="square" lIns="91440" tIns="0" rIns="91440" bIns="0" rtlCol="0" anchor="ctr" anchorCtr="0">
            <a:spAutoFit/>
          </a:bodyPr>
          <a:lstStyle/>
          <a:p>
            <a:pPr marL="234950" indent="-234950"/>
            <a:r>
              <a:rPr lang="en-US" b="1" dirty="0" smtClean="0"/>
              <a:t>1</a:t>
            </a:r>
            <a:r>
              <a:rPr lang="en-US" dirty="0" smtClean="0"/>
              <a:t>	Cash needed to pay for</a:t>
            </a:r>
            <a:endParaRPr lang="en-GB" dirty="0"/>
          </a:p>
        </p:txBody>
      </p:sp>
      <p:sp>
        <p:nvSpPr>
          <p:cNvPr id="7" name="TextBox 6"/>
          <p:cNvSpPr txBox="1"/>
          <p:nvPr/>
        </p:nvSpPr>
        <p:spPr>
          <a:xfrm>
            <a:off x="5372998" y="3072879"/>
            <a:ext cx="1714372" cy="507831"/>
          </a:xfrm>
          <a:prstGeom prst="rect">
            <a:avLst/>
          </a:prstGeom>
          <a:solidFill>
            <a:schemeClr val="accent3">
              <a:lumMod val="60000"/>
              <a:lumOff val="40000"/>
            </a:schemeClr>
          </a:solidFill>
          <a:ln w="19050">
            <a:solidFill>
              <a:srgbClr val="FF0000"/>
            </a:solidFill>
          </a:ln>
        </p:spPr>
        <p:txBody>
          <a:bodyPr wrap="square" lIns="91440" tIns="0" rIns="91440" bIns="0" rtlCol="0" anchor="ctr" anchorCtr="0">
            <a:spAutoFit/>
          </a:bodyPr>
          <a:lstStyle/>
          <a:p>
            <a:pPr marL="234950" indent="-234950"/>
            <a:endParaRPr lang="en-US" sz="900" dirty="0" smtClean="0"/>
          </a:p>
          <a:p>
            <a:pPr marL="234950" indent="-234950"/>
            <a:r>
              <a:rPr lang="en-US" b="1" dirty="0" smtClean="0"/>
              <a:t>4	</a:t>
            </a:r>
            <a:r>
              <a:rPr lang="en-US" dirty="0" smtClean="0"/>
              <a:t>Goods sold</a:t>
            </a:r>
            <a:endParaRPr lang="en-US" sz="600" dirty="0" smtClean="0"/>
          </a:p>
          <a:p>
            <a:pPr marL="342900" indent="-342900">
              <a:buAutoNum type="arabicPlain" startAt="4"/>
            </a:pPr>
            <a:endParaRPr lang="en-GB" sz="600" dirty="0"/>
          </a:p>
        </p:txBody>
      </p:sp>
      <p:sp>
        <p:nvSpPr>
          <p:cNvPr id="9" name="TextBox 8"/>
          <p:cNvSpPr txBox="1"/>
          <p:nvPr/>
        </p:nvSpPr>
        <p:spPr>
          <a:xfrm>
            <a:off x="6787480" y="2257707"/>
            <a:ext cx="1800200" cy="553998"/>
          </a:xfrm>
          <a:prstGeom prst="rect">
            <a:avLst/>
          </a:prstGeom>
          <a:solidFill>
            <a:schemeClr val="accent3">
              <a:lumMod val="60000"/>
              <a:lumOff val="40000"/>
            </a:schemeClr>
          </a:solidFill>
          <a:ln w="19050">
            <a:solidFill>
              <a:srgbClr val="FF0000"/>
            </a:solidFill>
          </a:ln>
        </p:spPr>
        <p:txBody>
          <a:bodyPr wrap="square" lIns="91440" tIns="0" rIns="91440" bIns="0" rtlCol="0" anchor="ctr" anchorCtr="0">
            <a:spAutoFit/>
          </a:bodyPr>
          <a:lstStyle/>
          <a:p>
            <a:pPr marL="234950" indent="-234950"/>
            <a:r>
              <a:rPr lang="en-US" b="1" dirty="0" smtClean="0"/>
              <a:t>3</a:t>
            </a:r>
            <a:r>
              <a:rPr lang="en-US" dirty="0" smtClean="0"/>
              <a:t>	Goods produced</a:t>
            </a:r>
            <a:endParaRPr lang="en-GB" dirty="0"/>
          </a:p>
        </p:txBody>
      </p:sp>
      <p:sp>
        <p:nvSpPr>
          <p:cNvPr id="10" name="TextBox 9"/>
          <p:cNvSpPr txBox="1"/>
          <p:nvPr/>
        </p:nvSpPr>
        <p:spPr>
          <a:xfrm>
            <a:off x="3558850" y="2257706"/>
            <a:ext cx="2165278" cy="553998"/>
          </a:xfrm>
          <a:prstGeom prst="rect">
            <a:avLst/>
          </a:prstGeom>
          <a:solidFill>
            <a:schemeClr val="accent3">
              <a:lumMod val="60000"/>
              <a:lumOff val="40000"/>
            </a:schemeClr>
          </a:solidFill>
          <a:ln w="19050">
            <a:solidFill>
              <a:srgbClr val="FF0000"/>
            </a:solidFill>
          </a:ln>
        </p:spPr>
        <p:txBody>
          <a:bodyPr wrap="square" lIns="91440" tIns="0" rIns="91440" bIns="0" rtlCol="0" anchor="ctr" anchorCtr="0">
            <a:spAutoFit/>
          </a:bodyPr>
          <a:lstStyle/>
          <a:p>
            <a:pPr marL="234950" indent="-234950"/>
            <a:r>
              <a:rPr lang="en-US" b="1" dirty="0" smtClean="0"/>
              <a:t>2</a:t>
            </a:r>
            <a:r>
              <a:rPr lang="en-US" dirty="0" smtClean="0"/>
              <a:t>	Materials, wages, rent, etc.</a:t>
            </a:r>
            <a:endParaRPr lang="en-GB" dirty="0"/>
          </a:p>
        </p:txBody>
      </p:sp>
      <p:sp>
        <p:nvSpPr>
          <p:cNvPr id="11" name="TextBox 10"/>
          <p:cNvSpPr txBox="1"/>
          <p:nvPr/>
        </p:nvSpPr>
        <p:spPr>
          <a:xfrm>
            <a:off x="1763688" y="3049795"/>
            <a:ext cx="2808312" cy="553998"/>
          </a:xfrm>
          <a:prstGeom prst="rect">
            <a:avLst/>
          </a:prstGeom>
          <a:solidFill>
            <a:schemeClr val="accent3">
              <a:lumMod val="60000"/>
              <a:lumOff val="40000"/>
            </a:schemeClr>
          </a:solidFill>
          <a:ln w="19050">
            <a:solidFill>
              <a:srgbClr val="FF0000"/>
            </a:solidFill>
          </a:ln>
        </p:spPr>
        <p:txBody>
          <a:bodyPr wrap="square" lIns="91440" tIns="0" rIns="91440" bIns="0" rtlCol="0" anchor="ctr" anchorCtr="0">
            <a:spAutoFit/>
          </a:bodyPr>
          <a:lstStyle/>
          <a:p>
            <a:pPr marL="234950" indent="-234950"/>
            <a:r>
              <a:rPr lang="en-US" b="1" dirty="0" smtClean="0"/>
              <a:t>5</a:t>
            </a:r>
            <a:r>
              <a:rPr lang="en-US" dirty="0" smtClean="0"/>
              <a:t>	Cash Payment received for goods sold</a:t>
            </a:r>
            <a:endParaRPr lang="en-GB" dirty="0"/>
          </a:p>
        </p:txBody>
      </p:sp>
      <p:cxnSp>
        <p:nvCxnSpPr>
          <p:cNvPr id="4" name="Straight Arrow Connector 3"/>
          <p:cNvCxnSpPr>
            <a:endCxn id="10" idx="1"/>
          </p:cNvCxnSpPr>
          <p:nvPr/>
        </p:nvCxnSpPr>
        <p:spPr>
          <a:xfrm>
            <a:off x="2339752" y="2534705"/>
            <a:ext cx="1219098" cy="0"/>
          </a:xfrm>
          <a:prstGeom prst="straightConnector1">
            <a:avLst/>
          </a:prstGeom>
          <a:ln w="539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a:stCxn id="10" idx="3"/>
            <a:endCxn id="9" idx="1"/>
          </p:cNvCxnSpPr>
          <p:nvPr/>
        </p:nvCxnSpPr>
        <p:spPr>
          <a:xfrm>
            <a:off x="5724128" y="2534705"/>
            <a:ext cx="1063352" cy="1"/>
          </a:xfrm>
          <a:prstGeom prst="straightConnector1">
            <a:avLst/>
          </a:prstGeom>
          <a:ln w="539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a:stCxn id="7" idx="1"/>
            <a:endCxn id="11" idx="3"/>
          </p:cNvCxnSpPr>
          <p:nvPr/>
        </p:nvCxnSpPr>
        <p:spPr>
          <a:xfrm flipH="1" flipV="1">
            <a:off x="4572000" y="3326794"/>
            <a:ext cx="800998" cy="1"/>
          </a:xfrm>
          <a:prstGeom prst="straightConnector1">
            <a:avLst/>
          </a:prstGeom>
          <a:ln w="539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V="1">
            <a:off x="1439652" y="2780929"/>
            <a:ext cx="0" cy="545865"/>
          </a:xfrm>
          <a:prstGeom prst="straightConnector1">
            <a:avLst/>
          </a:prstGeom>
          <a:ln w="539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a:endCxn id="7" idx="3"/>
          </p:cNvCxnSpPr>
          <p:nvPr/>
        </p:nvCxnSpPr>
        <p:spPr>
          <a:xfrm flipH="1">
            <a:off x="7087370" y="3326794"/>
            <a:ext cx="600210" cy="1"/>
          </a:xfrm>
          <a:prstGeom prst="straightConnector1">
            <a:avLst/>
          </a:prstGeom>
          <a:ln w="539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a:stCxn id="11" idx="1"/>
          </p:cNvCxnSpPr>
          <p:nvPr/>
        </p:nvCxnSpPr>
        <p:spPr>
          <a:xfrm flipH="1">
            <a:off x="1439652" y="3326794"/>
            <a:ext cx="324036" cy="1"/>
          </a:xfrm>
          <a:prstGeom prst="straightConnector1">
            <a:avLst/>
          </a:prstGeom>
          <a:ln w="53975">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a:stCxn id="9" idx="2"/>
          </p:cNvCxnSpPr>
          <p:nvPr/>
        </p:nvCxnSpPr>
        <p:spPr>
          <a:xfrm>
            <a:off x="7687580" y="2811705"/>
            <a:ext cx="0" cy="515090"/>
          </a:xfrm>
          <a:prstGeom prst="straightConnector1">
            <a:avLst/>
          </a:prstGeom>
          <a:ln w="53975">
            <a:solidFill>
              <a:srgbClr val="FF0000"/>
            </a:solidFil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70025689"/>
      </p:ext>
    </p:extLst>
  </p:cSld>
  <p:clrMapOvr>
    <a:masterClrMapping/>
  </p:clrMapOvr>
  <p:transition advClick="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6DD945F-B7B0-4691-A0D0-E2EAD6DA23B3}">
  <ds:schemaRefs>
    <ds:schemaRef ds:uri="http://schemas.microsoft.com/office/2006/documentManagement/types"/>
    <ds:schemaRef ds:uri="http://www.w3.org/XML/1998/namespace"/>
    <ds:schemaRef ds:uri="http://purl.org/dc/elements/1.1/"/>
    <ds:schemaRef ds:uri="http://purl.org/dc/terms/"/>
    <ds:schemaRef ds:uri="http://purl.org/dc/dcmitype/"/>
    <ds:schemaRef ds:uri="http://schemas.openxmlformats.org/package/2006/metadata/core-properties"/>
    <ds:schemaRef ds:uri="http://schemas.microsoft.com/office/2006/metadata/properties"/>
  </ds:schemaRefs>
</ds:datastoreItem>
</file>

<file path=customXml/itemProps2.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E5A8F797-114D-47DC-A43E-E9D7D887189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Enderoth</Template>
  <TotalTime>38883</TotalTime>
  <Words>5221</Words>
  <Application>Microsoft Office PowerPoint</Application>
  <PresentationFormat>On-screen Show (4:3)</PresentationFormat>
  <Paragraphs>685</Paragraphs>
  <Slides>28</Slides>
  <Notes>28</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28</vt:i4>
      </vt:variant>
    </vt:vector>
  </HeadingPairs>
  <TitlesOfParts>
    <vt:vector size="36" baseType="lpstr">
      <vt:lpstr>Arial</vt:lpstr>
      <vt:lpstr>Calibri</vt:lpstr>
      <vt:lpstr>Lucida Sans Unicode</vt:lpstr>
      <vt:lpstr>Times New Roman</vt:lpstr>
      <vt:lpstr>Verdana</vt:lpstr>
      <vt:lpstr>Wingdings 2</vt:lpstr>
      <vt:lpstr>Wingdings 3</vt:lpstr>
      <vt:lpstr>Enderoth</vt:lpstr>
      <vt:lpstr>PowerPoint Presentation</vt:lpstr>
      <vt:lpstr>How to Answer a Paper 2 Question</vt:lpstr>
      <vt:lpstr>Assignment Scenario</vt:lpstr>
      <vt:lpstr>5.2 – Glossary</vt:lpstr>
      <vt:lpstr>5.2 – Assessment Objectives</vt:lpstr>
      <vt:lpstr>5.2.1 – Why cash is important to a Business?</vt:lpstr>
      <vt:lpstr>5.2.1 – What is meant by Cash Flow?</vt:lpstr>
      <vt:lpstr>5.2.1 – Activity 22.1 – Cash Inflows and Outflows?</vt:lpstr>
      <vt:lpstr>5.2.1 – Cash Flow Cycle?</vt:lpstr>
      <vt:lpstr>5.2.1 – Cash Flow Cycle?</vt:lpstr>
      <vt:lpstr>5.2.1 – What Cash Flow is Not!</vt:lpstr>
      <vt:lpstr>5.2.1 – What Cash Flow is Not!</vt:lpstr>
      <vt:lpstr>5.2.1 – Revision Summary – Cash Flow</vt:lpstr>
      <vt:lpstr>5.2.2 – Cash Flow Forecasts</vt:lpstr>
      <vt:lpstr>5.2.2 – Uses of Cash Flow Forecasts</vt:lpstr>
      <vt:lpstr>5.2.2 – Cash Flow Forecasts</vt:lpstr>
      <vt:lpstr>5.2.2 – Cash Flow Forecasts</vt:lpstr>
      <vt:lpstr>5.2.3 – Cash Flow Forecast - Activity</vt:lpstr>
      <vt:lpstr>5.2.3 – Uses of Cash Flow Forecasts - Activity</vt:lpstr>
      <vt:lpstr>5.2.3 – Revision Summary – Cash Flow Forecasts</vt:lpstr>
      <vt:lpstr>5.2.3 – How can Cash Flow problems be overcome?</vt:lpstr>
      <vt:lpstr>5.2.4 – Cash Flow – Case Study – Flowers Park Supplies?</vt:lpstr>
      <vt:lpstr>5.2.4 – Cash Flow – Case Study – Flowers Park Supplies?</vt:lpstr>
      <vt:lpstr>5.2.5 – The Importance of Working Capital</vt:lpstr>
      <vt:lpstr>5.2.5 – Working Capital – International focus</vt:lpstr>
      <vt:lpstr>5.2 – Exam Styled Questions – Paper 1</vt:lpstr>
      <vt:lpstr>5.2 – Exam Styled Questions – Paper 1</vt:lpstr>
      <vt:lpstr>5.2 – Exam Styled Questions – Paper 1</vt:lpstr>
    </vt:vector>
  </TitlesOfParts>
  <Company>Brooke Weston CTC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R002 Unit 2 - LO1 Cambridge L2</dc:title>
  <dc:subject>eBusiness</dc:subject>
  <dc:creator>Enderoth</dc:creator>
  <cp:lastModifiedBy>Stephen Rafferty</cp:lastModifiedBy>
  <cp:revision>1450</cp:revision>
  <cp:lastPrinted>2014-01-22T18:25:48Z</cp:lastPrinted>
  <dcterms:created xsi:type="dcterms:W3CDTF">2008-03-12T11:01:44Z</dcterms:created>
  <dcterms:modified xsi:type="dcterms:W3CDTF">2016-04-04T09:14:09Z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0x0101006303C8A099435F469B82EC500073A18D</vt:lpwstr>
  </property>
  <property fmtid="{D5CDD505-2E9C-101B-9397-08002B2CF9AE}" pid="3" name="Unit">
    <vt:lpwstr>U1</vt:lpwstr>
  </property>
</Properties>
</file>